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08" r:id="rId6"/>
    <p:sldMasterId id="2147484326" r:id="rId7"/>
  </p:sldMasterIdLst>
  <p:notesMasterIdLst>
    <p:notesMasterId r:id="rId50"/>
  </p:notesMasterIdLst>
  <p:handoutMasterIdLst>
    <p:handoutMasterId r:id="rId51"/>
  </p:handoutMasterIdLst>
  <p:sldIdLst>
    <p:sldId id="318" r:id="rId8"/>
    <p:sldId id="316" r:id="rId9"/>
    <p:sldId id="319" r:id="rId10"/>
    <p:sldId id="261" r:id="rId11"/>
    <p:sldId id="324" r:id="rId12"/>
    <p:sldId id="320" r:id="rId13"/>
    <p:sldId id="321" r:id="rId14"/>
    <p:sldId id="263" r:id="rId15"/>
    <p:sldId id="264" r:id="rId16"/>
    <p:sldId id="266" r:id="rId17"/>
    <p:sldId id="268" r:id="rId18"/>
    <p:sldId id="269" r:id="rId19"/>
    <p:sldId id="270" r:id="rId20"/>
    <p:sldId id="326" r:id="rId21"/>
    <p:sldId id="328" r:id="rId22"/>
    <p:sldId id="327" r:id="rId23"/>
    <p:sldId id="271" r:id="rId24"/>
    <p:sldId id="272" r:id="rId25"/>
    <p:sldId id="273" r:id="rId26"/>
    <p:sldId id="274" r:id="rId27"/>
    <p:sldId id="275" r:id="rId28"/>
    <p:sldId id="276" r:id="rId29"/>
    <p:sldId id="322" r:id="rId30"/>
    <p:sldId id="277" r:id="rId31"/>
    <p:sldId id="278" r:id="rId32"/>
    <p:sldId id="279" r:id="rId33"/>
    <p:sldId id="280" r:id="rId34"/>
    <p:sldId id="330" r:id="rId35"/>
    <p:sldId id="281" r:id="rId36"/>
    <p:sldId id="282" r:id="rId37"/>
    <p:sldId id="283" r:id="rId38"/>
    <p:sldId id="284" r:id="rId39"/>
    <p:sldId id="285" r:id="rId40"/>
    <p:sldId id="333" r:id="rId41"/>
    <p:sldId id="288" r:id="rId42"/>
    <p:sldId id="306" r:id="rId43"/>
    <p:sldId id="289" r:id="rId44"/>
    <p:sldId id="331" r:id="rId45"/>
    <p:sldId id="332" r:id="rId46"/>
    <p:sldId id="334" r:id="rId47"/>
    <p:sldId id="310" r:id="rId48"/>
    <p:sldId id="313"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318"/>
            <p14:sldId id="316"/>
            <p14:sldId id="319"/>
            <p14:sldId id="261"/>
            <p14:sldId id="324"/>
            <p14:sldId id="320"/>
            <p14:sldId id="321"/>
            <p14:sldId id="263"/>
            <p14:sldId id="264"/>
            <p14:sldId id="266"/>
            <p14:sldId id="268"/>
            <p14:sldId id="269"/>
            <p14:sldId id="270"/>
            <p14:sldId id="326"/>
            <p14:sldId id="328"/>
            <p14:sldId id="327"/>
            <p14:sldId id="271"/>
            <p14:sldId id="272"/>
            <p14:sldId id="273"/>
            <p14:sldId id="274"/>
            <p14:sldId id="275"/>
            <p14:sldId id="276"/>
            <p14:sldId id="322"/>
            <p14:sldId id="277"/>
            <p14:sldId id="278"/>
            <p14:sldId id="279"/>
            <p14:sldId id="280"/>
            <p14:sldId id="330"/>
            <p14:sldId id="281"/>
            <p14:sldId id="282"/>
            <p14:sldId id="283"/>
            <p14:sldId id="284"/>
            <p14:sldId id="285"/>
            <p14:sldId id="333"/>
            <p14:sldId id="288"/>
            <p14:sldId id="306"/>
            <p14:sldId id="289"/>
            <p14:sldId id="331"/>
            <p14:sldId id="332"/>
            <p14:sldId id="334"/>
            <p14:sldId id="310"/>
            <p14:sldId id="3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B294"/>
    <a:srgbClr val="000000"/>
    <a:srgbClr val="0070C0"/>
    <a:srgbClr val="009580"/>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42" autoAdjust="0"/>
    <p:restoredTop sz="96323" autoAdjust="0"/>
  </p:normalViewPr>
  <p:slideViewPr>
    <p:cSldViewPr>
      <p:cViewPr>
        <p:scale>
          <a:sx n="90" d="100"/>
          <a:sy n="90" d="100"/>
        </p:scale>
        <p:origin x="66" y="564"/>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7/31/2016 7:01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7/31/2016 7:01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76598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126063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10462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363243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578323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491031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620520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01435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72560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649607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019072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6446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8:11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39069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8:13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68940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8:25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050419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1592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8:42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90004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8:44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179369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14473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718567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845231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884479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063147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222657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090585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11:47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739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70169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877781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955372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11:35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938801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7/31/2016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22267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49405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2664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7844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405269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869630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598793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100846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726350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87482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424420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5503822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9984826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8042374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27648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84752715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0449323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1352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2946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0766576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49799629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4949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2657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12120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507780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8059572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485704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0831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2377646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5753593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2117505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4713555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009725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597473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31375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89930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3498698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420242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8196119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4295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9816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image" Target="../media/image1.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74499745"/>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43"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55634970"/>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1.xml"/><Relationship Id="rId4" Type="http://schemas.openxmlformats.org/officeDocument/2006/relationships/image" Target="../media/image14.tmp"/></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41.xml"/><Relationship Id="rId4" Type="http://schemas.openxmlformats.org/officeDocument/2006/relationships/image" Target="../media/image14.tmp"/></Relationships>
</file>

<file path=ppt/slides/_rels/slide1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5.xml"/><Relationship Id="rId1" Type="http://schemas.openxmlformats.org/officeDocument/2006/relationships/slideLayout" Target="../slideLayouts/slideLayout4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38.xml"/><Relationship Id="rId4" Type="http://schemas.openxmlformats.org/officeDocument/2006/relationships/image" Target="../media/image14.tmp"/></Relationships>
</file>

<file path=ppt/slides/_rels/slide1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4.tmp"/><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32.jp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1.xml"/><Relationship Id="rId1" Type="http://schemas.openxmlformats.org/officeDocument/2006/relationships/slideLayout" Target="../slideLayouts/slideLayout41.xml"/><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2.xml"/><Relationship Id="rId1" Type="http://schemas.openxmlformats.org/officeDocument/2006/relationships/slideLayout" Target="../slideLayouts/slideLayout41.xml"/><Relationship Id="rId5" Type="http://schemas.openxmlformats.org/officeDocument/2006/relationships/image" Target="../media/image31.pn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8" Type="http://schemas.openxmlformats.org/officeDocument/2006/relationships/image" Target="../media/image39.jpg"/><Relationship Id="rId13" Type="http://schemas.openxmlformats.org/officeDocument/2006/relationships/image" Target="../media/image44.jpg"/><Relationship Id="rId3" Type="http://schemas.openxmlformats.org/officeDocument/2006/relationships/image" Target="../media/image34.jpg"/><Relationship Id="rId7" Type="http://schemas.openxmlformats.org/officeDocument/2006/relationships/image" Target="../media/image38.jpg"/><Relationship Id="rId12"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41.xml"/><Relationship Id="rId6" Type="http://schemas.openxmlformats.org/officeDocument/2006/relationships/image" Target="../media/image37.jpg"/><Relationship Id="rId11" Type="http://schemas.openxmlformats.org/officeDocument/2006/relationships/image" Target="../media/image42.jpg"/><Relationship Id="rId5" Type="http://schemas.openxmlformats.org/officeDocument/2006/relationships/image" Target="../media/image36.jpg"/><Relationship Id="rId15" Type="http://schemas.openxmlformats.org/officeDocument/2006/relationships/image" Target="../media/image15.tmp"/><Relationship Id="rId10" Type="http://schemas.openxmlformats.org/officeDocument/2006/relationships/image" Target="../media/image41.jpg"/><Relationship Id="rId4" Type="http://schemas.openxmlformats.org/officeDocument/2006/relationships/image" Target="../media/image35.jpg"/><Relationship Id="rId9" Type="http://schemas.openxmlformats.org/officeDocument/2006/relationships/image" Target="../media/image40.jpg"/><Relationship Id="rId14" Type="http://schemas.openxmlformats.org/officeDocument/2006/relationships/image" Target="../media/image45.jp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2.jpg"/><Relationship Id="rId7" Type="http://schemas.openxmlformats.org/officeDocument/2006/relationships/image" Target="../media/image48.jpg"/><Relationship Id="rId2" Type="http://schemas.openxmlformats.org/officeDocument/2006/relationships/notesSlide" Target="../notesSlides/notesSlide24.xml"/><Relationship Id="rId1" Type="http://schemas.openxmlformats.org/officeDocument/2006/relationships/slideLayout" Target="../slideLayouts/slideLayout41.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15.tmp"/></Relationships>
</file>

<file path=ppt/slides/_rels/slide27.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52.png"/><Relationship Id="rId3" Type="http://schemas.openxmlformats.org/officeDocument/2006/relationships/image" Target="../media/image15.tmp"/><Relationship Id="rId7" Type="http://schemas.openxmlformats.org/officeDocument/2006/relationships/image" Target="../media/image45.jpg"/><Relationship Id="rId12"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41.xml"/><Relationship Id="rId6" Type="http://schemas.openxmlformats.org/officeDocument/2006/relationships/image" Target="../media/image44.jpg"/><Relationship Id="rId11" Type="http://schemas.microsoft.com/office/2007/relationships/hdphoto" Target="../media/hdphoto7.wdp"/><Relationship Id="rId5" Type="http://schemas.openxmlformats.org/officeDocument/2006/relationships/image" Target="../media/image43.jpg"/><Relationship Id="rId10" Type="http://schemas.openxmlformats.org/officeDocument/2006/relationships/image" Target="../media/image51.png"/><Relationship Id="rId4" Type="http://schemas.openxmlformats.org/officeDocument/2006/relationships/image" Target="../media/image50.jpg"/><Relationship Id="rId9" Type="http://schemas.openxmlformats.org/officeDocument/2006/relationships/image" Target="../media/image48.jpg"/></Relationships>
</file>

<file path=ppt/slides/_rels/slide2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5.wdp"/><Relationship Id="rId3" Type="http://schemas.openxmlformats.org/officeDocument/2006/relationships/image" Target="../media/image5.jpg"/><Relationship Id="rId7" Type="http://schemas.microsoft.com/office/2007/relationships/hdphoto" Target="../media/hdphoto2.wdp"/><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image" Target="../media/image7.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3.wdp"/><Relationship Id="rId1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41.xml"/><Relationship Id="rId4" Type="http://schemas.openxmlformats.org/officeDocument/2006/relationships/image" Target="../media/image13.tmp"/></Relationships>
</file>

<file path=ppt/slides/_rels/slide3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36.xml"/><Relationship Id="rId1" Type="http://schemas.openxmlformats.org/officeDocument/2006/relationships/slideLayout" Target="../slideLayouts/slideLayout41.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37.xml"/><Relationship Id="rId1" Type="http://schemas.openxmlformats.org/officeDocument/2006/relationships/slideLayout" Target="../slideLayouts/slideLayout37.xml"/><Relationship Id="rId6" Type="http://schemas.openxmlformats.org/officeDocument/2006/relationships/image" Target="../media/image16.tmp"/><Relationship Id="rId5" Type="http://schemas.openxmlformats.org/officeDocument/2006/relationships/image" Target="../media/image14.tmp"/><Relationship Id="rId4" Type="http://schemas.openxmlformats.org/officeDocument/2006/relationships/image" Target="../media/image13.tm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image" Target="../media/image14.tmp"/></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4"/>
          <p:cNvSpPr/>
          <p:nvPr/>
        </p:nvSpPr>
        <p:spPr bwMode="auto">
          <a:xfrm>
            <a:off x="-20099" y="0"/>
            <a:ext cx="12456574" cy="7013904"/>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9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036637" y="4335462"/>
            <a:ext cx="10058399" cy="1143000"/>
          </a:xfrm>
        </p:spPr>
        <p:txBody>
          <a:bodyPr/>
          <a:lstStyle/>
          <a:p>
            <a:r>
              <a:rPr lang="en-US" sz="6600" dirty="0">
                <a:solidFill>
                  <a:schemeClr val="bg1"/>
                </a:solidFill>
              </a:rPr>
              <a:t>Face and Voice Recognition </a:t>
            </a:r>
          </a:p>
        </p:txBody>
      </p:sp>
      <p:sp>
        <p:nvSpPr>
          <p:cNvPr id="4" name="Oval Callout 6"/>
          <p:cNvSpPr/>
          <p:nvPr/>
        </p:nvSpPr>
        <p:spPr bwMode="auto">
          <a:xfrm>
            <a:off x="3932237" y="443852"/>
            <a:ext cx="5594770" cy="179260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“Hello? Is it me you're looking for?”</a:t>
            </a:r>
          </a:p>
        </p:txBody>
      </p:sp>
      <p:sp>
        <p:nvSpPr>
          <p:cNvPr id="5" name="Freeform 12"/>
          <p:cNvSpPr>
            <a:spLocks noChangeAspect="1"/>
          </p:cNvSpPr>
          <p:nvPr/>
        </p:nvSpPr>
        <p:spPr bwMode="auto">
          <a:xfrm>
            <a:off x="1722437" y="1614918"/>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
        <p:nvSpPr>
          <p:cNvPr id="6" name="Title 1"/>
          <p:cNvSpPr txBox="1">
            <a:spLocks/>
          </p:cNvSpPr>
          <p:nvPr/>
        </p:nvSpPr>
        <p:spPr>
          <a:xfrm>
            <a:off x="1036636" y="5103183"/>
            <a:ext cx="10058399" cy="1143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Using Microsoft Cognitive Services</a:t>
            </a:r>
          </a:p>
        </p:txBody>
      </p:sp>
      <p:sp>
        <p:nvSpPr>
          <p:cNvPr id="7" name="Title 1"/>
          <p:cNvSpPr txBox="1">
            <a:spLocks/>
          </p:cNvSpPr>
          <p:nvPr/>
        </p:nvSpPr>
        <p:spPr>
          <a:xfrm>
            <a:off x="1049605" y="6087601"/>
            <a:ext cx="10058399" cy="6937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solidFill>
                  <a:schemeClr val="bg1"/>
                </a:solidFill>
                <a:latin typeface="Adobe Heiti Std R" panose="020B0400000000000000" pitchFamily="34" charset="-128"/>
                <a:ea typeface="Adobe Heiti Std R" panose="020B0400000000000000" pitchFamily="34" charset="-128"/>
              </a:rPr>
              <a:t>Daniel Egan - Microsoft</a:t>
            </a:r>
          </a:p>
        </p:txBody>
      </p:sp>
    </p:spTree>
    <p:extLst>
      <p:ext uri="{BB962C8B-B14F-4D97-AF65-F5344CB8AC3E}">
        <p14:creationId xmlns:p14="http://schemas.microsoft.com/office/powerpoint/2010/main" val="67941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06362" y="2278062"/>
            <a:ext cx="14036611" cy="3124200"/>
            <a:chOff x="0" y="7154862"/>
            <a:chExt cx="14036611" cy="3124200"/>
          </a:xfrm>
        </p:grpSpPr>
        <p:sp>
          <p:nvSpPr>
            <p:cNvPr id="2" name="Rectangle 1"/>
            <p:cNvSpPr/>
            <p:nvPr/>
          </p:nvSpPr>
          <p:spPr bwMode="auto">
            <a:xfrm>
              <a:off x="0" y="7154862"/>
              <a:ext cx="12436475" cy="3124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7" name="Parallelogram 6"/>
            <p:cNvSpPr/>
            <p:nvPr/>
          </p:nvSpPr>
          <p:spPr bwMode="auto">
            <a:xfrm>
              <a:off x="11552237" y="7154862"/>
              <a:ext cx="2484374" cy="3124200"/>
            </a:xfrm>
            <a:prstGeom prst="parallelogram">
              <a:avLst>
                <a:gd name="adj" fmla="val 55592"/>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Rectangle 2"/>
            <p:cNvSpPr/>
            <p:nvPr/>
          </p:nvSpPr>
          <p:spPr bwMode="auto">
            <a:xfrm>
              <a:off x="11095037" y="7154862"/>
              <a:ext cx="2057400" cy="1981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sp>
        <p:nvSpPr>
          <p:cNvPr id="4" name="Title 3"/>
          <p:cNvSpPr>
            <a:spLocks noGrp="1"/>
          </p:cNvSpPr>
          <p:nvPr>
            <p:ph type="title"/>
          </p:nvPr>
        </p:nvSpPr>
        <p:spPr/>
        <p:txBody>
          <a:bodyPr/>
          <a:lstStyle/>
          <a:p>
            <a:r>
              <a:rPr lang="en-US" dirty="0"/>
              <a:t>Easily include Cognitive Services</a:t>
            </a:r>
          </a:p>
        </p:txBody>
      </p:sp>
      <p:sp>
        <p:nvSpPr>
          <p:cNvPr id="9" name="Flowchart: Process 8"/>
          <p:cNvSpPr/>
          <p:nvPr/>
        </p:nvSpPr>
        <p:spPr bwMode="auto">
          <a:xfrm flipH="1" flipV="1">
            <a:off x="-2011363" y="22780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408236" y="4060824"/>
            <a:ext cx="9829483" cy="274638"/>
          </a:xfrm>
          <a:prstGeom prst="rect">
            <a:avLst/>
          </a:prstGeom>
          <a:solidFill>
            <a:schemeClr val="accent6">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408236" y="4453748"/>
            <a:ext cx="9829483" cy="274638"/>
          </a:xfrm>
          <a:prstGeom prst="rect">
            <a:avLst/>
          </a:prstGeom>
          <a:solidFill>
            <a:schemeClr val="accent6">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1366836" y="2811462"/>
            <a:ext cx="11887200" cy="2585323"/>
          </a:xfrm>
        </p:spPr>
        <p:txBody>
          <a:bodyPr/>
          <a:lstStyle/>
          <a:p>
            <a:pPr marL="0" lvl="0" indent="0">
              <a:buNone/>
            </a:pPr>
            <a:r>
              <a:rPr lang="en-US" sz="1200" dirty="0" err="1">
                <a:gradFill>
                  <a:gsLst>
                    <a:gs pos="100000">
                      <a:srgbClr val="404040"/>
                    </a:gs>
                    <a:gs pos="0">
                      <a:srgbClr val="404040"/>
                    </a:gs>
                  </a:gsLst>
                  <a:lin ang="5400000" scaled="0"/>
                </a:gradFill>
              </a:rPr>
              <a:t>ProjectOxford.Face.Contract.Face</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detectionResults</a:t>
            </a:r>
            <a:r>
              <a:rPr lang="en-US" sz="1200" dirty="0">
                <a:gradFill>
                  <a:gsLst>
                    <a:gs pos="100000">
                      <a:srgbClr val="404040"/>
                    </a:gs>
                    <a:gs pos="0">
                      <a:srgbClr val="404040"/>
                    </a:gs>
                  </a:gsLst>
                  <a:lin ang="5400000" scaled="0"/>
                </a:gradFill>
              </a:rPr>
              <a:t> = new </a:t>
            </a:r>
            <a:r>
              <a:rPr lang="en-US" sz="1200" dirty="0" err="1">
                <a:gradFill>
                  <a:gsLst>
                    <a:gs pos="100000">
                      <a:srgbClr val="404040"/>
                    </a:gs>
                    <a:gs pos="0">
                      <a:srgbClr val="404040"/>
                    </a:gs>
                  </a:gsLst>
                  <a:lin ang="5400000" scaled="0"/>
                </a:gradFill>
              </a:rPr>
              <a:t>ProjectOxford.Face.Contract.Face</a:t>
            </a:r>
            <a:r>
              <a:rPr lang="en-US" sz="1200" dirty="0">
                <a:gradFill>
                  <a:gsLst>
                    <a:gs pos="100000">
                      <a:srgbClr val="404040"/>
                    </a:gs>
                    <a:gs pos="0">
                      <a:srgbClr val="404040"/>
                    </a:gs>
                  </a:gsLst>
                  <a:lin ang="5400000" scaled="0"/>
                </a:gradFill>
              </a:rPr>
              <a:t>[0];</a:t>
            </a:r>
          </a:p>
          <a:p>
            <a:pPr marL="0" lvl="0" indent="0">
              <a:buNone/>
            </a:pPr>
            <a:r>
              <a:rPr lang="en-US" sz="1200" dirty="0" err="1">
                <a:gradFill>
                  <a:gsLst>
                    <a:gs pos="100000">
                      <a:srgbClr val="404040"/>
                    </a:gs>
                    <a:gs pos="0">
                      <a:srgbClr val="404040"/>
                    </a:gs>
                  </a:gsLst>
                  <a:lin ang="5400000" scaled="0"/>
                </a:gradFill>
              </a:rPr>
              <a:t>ProjectOxford.Face.Contract.IdentifyResult</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identifyResults</a:t>
            </a:r>
            <a:r>
              <a:rPr lang="en-US" sz="1200" dirty="0">
                <a:gradFill>
                  <a:gsLst>
                    <a:gs pos="100000">
                      <a:srgbClr val="404040"/>
                    </a:gs>
                    <a:gs pos="0">
                      <a:srgbClr val="404040"/>
                    </a:gs>
                  </a:gsLst>
                  <a:lin ang="5400000" scaled="0"/>
                </a:gradFill>
              </a:rPr>
              <a:t> = new </a:t>
            </a:r>
            <a:r>
              <a:rPr lang="en-US" sz="1200" dirty="0" err="1">
                <a:gradFill>
                  <a:gsLst>
                    <a:gs pos="100000">
                      <a:srgbClr val="404040"/>
                    </a:gs>
                    <a:gs pos="0">
                      <a:srgbClr val="404040"/>
                    </a:gs>
                  </a:gsLst>
                  <a:lin ang="5400000" scaled="0"/>
                </a:gradFill>
              </a:rPr>
              <a:t>ProjectOxford.Face.Contract.IdentifyResult</a:t>
            </a:r>
            <a:r>
              <a:rPr lang="en-US" sz="1200" dirty="0">
                <a:gradFill>
                  <a:gsLst>
                    <a:gs pos="100000">
                      <a:srgbClr val="404040"/>
                    </a:gs>
                    <a:gs pos="0">
                      <a:srgbClr val="404040"/>
                    </a:gs>
                  </a:gsLst>
                  <a:lin ang="5400000" scaled="0"/>
                </a:gradFill>
              </a:rPr>
              <a:t>[0];</a:t>
            </a:r>
          </a:p>
          <a:p>
            <a:pPr marL="0" lvl="0" indent="0">
              <a:buNone/>
            </a:pPr>
            <a:endParaRPr lang="en-US" sz="1200" dirty="0">
              <a:gradFill>
                <a:gsLst>
                  <a:gs pos="100000">
                    <a:srgbClr val="404040"/>
                  </a:gs>
                  <a:gs pos="0">
                    <a:srgbClr val="404040"/>
                  </a:gs>
                </a:gsLst>
                <a:lin ang="5400000" scaled="0"/>
              </a:gradFill>
            </a:endParaRPr>
          </a:p>
          <a:p>
            <a:pPr marL="0" lvl="0" indent="0">
              <a:buNone/>
            </a:pPr>
            <a:r>
              <a:rPr lang="en-US" sz="1200" dirty="0">
                <a:gradFill>
                  <a:gsLst>
                    <a:gs pos="100000">
                      <a:srgbClr val="404040"/>
                    </a:gs>
                    <a:gs pos="0">
                      <a:srgbClr val="404040"/>
                    </a:gs>
                  </a:gsLst>
                  <a:lin ang="5400000" scaled="0"/>
                </a:gradFill>
              </a:rPr>
              <a:t>using (</a:t>
            </a:r>
            <a:r>
              <a:rPr lang="en-US" sz="1200" dirty="0" err="1">
                <a:gradFill>
                  <a:gsLst>
                    <a:gs pos="100000">
                      <a:srgbClr val="404040"/>
                    </a:gs>
                    <a:gs pos="0">
                      <a:srgbClr val="404040"/>
                    </a:gs>
                  </a:gsLst>
                  <a:lin ang="5400000" scaled="0"/>
                </a:gradFill>
              </a:rPr>
              <a:t>var</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imageFileStream</a:t>
            </a:r>
            <a:r>
              <a:rPr lang="en-US" sz="1200" dirty="0">
                <a:gradFill>
                  <a:gsLst>
                    <a:gs pos="100000">
                      <a:srgbClr val="404040"/>
                    </a:gs>
                    <a:gs pos="0">
                      <a:srgbClr val="404040"/>
                    </a:gs>
                  </a:gsLst>
                  <a:lin ang="5400000" scaled="0"/>
                </a:gradFill>
              </a:rPr>
              <a:t> = </a:t>
            </a:r>
            <a:r>
              <a:rPr lang="en-US" sz="1200" dirty="0" err="1">
                <a:gradFill>
                  <a:gsLst>
                    <a:gs pos="100000">
                      <a:srgbClr val="404040"/>
                    </a:gs>
                    <a:gs pos="0">
                      <a:srgbClr val="404040"/>
                    </a:gs>
                  </a:gsLst>
                  <a:lin ang="5400000" scaled="0"/>
                </a:gradFill>
              </a:rPr>
              <a:t>Context.ContentResolver.OpenInputStream</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imageUri</a:t>
            </a:r>
            <a:r>
              <a:rPr lang="en-US" sz="1200" dirty="0">
                <a:gradFill>
                  <a:gsLst>
                    <a:gs pos="100000">
                      <a:srgbClr val="404040"/>
                    </a:gs>
                    <a:gs pos="0">
                      <a:srgbClr val="404040"/>
                    </a:gs>
                  </a:gsLst>
                  <a:lin ang="5400000" scaled="0"/>
                </a:gradFill>
              </a:rPr>
              <a:t>))</a:t>
            </a:r>
          </a:p>
          <a:p>
            <a:pPr marL="0" lvl="0" indent="0">
              <a:buNone/>
            </a:pPr>
            <a:r>
              <a:rPr lang="en-US" sz="1200" dirty="0">
                <a:gradFill>
                  <a:gsLst>
                    <a:gs pos="100000">
                      <a:srgbClr val="404040"/>
                    </a:gs>
                    <a:gs pos="0">
                      <a:srgbClr val="404040"/>
                    </a:gs>
                  </a:gsLst>
                  <a:lin ang="5400000" scaled="0"/>
                </a:gradFill>
              </a:rPr>
              <a:t>{</a:t>
            </a:r>
          </a:p>
          <a:p>
            <a:pPr marL="0" lvl="0" indent="0">
              <a:buNone/>
            </a:pPr>
            <a:r>
              <a:rPr lang="en-US" sz="1200" dirty="0">
                <a:gradFill>
                  <a:gsLst>
                    <a:gs pos="100000">
                      <a:srgbClr val="404040"/>
                    </a:gs>
                    <a:gs pos="0">
                      <a:srgbClr val="404040"/>
                    </a:gs>
                  </a:gsLst>
                  <a:lin ang="5400000" scaled="0"/>
                </a:gradFill>
              </a:rPr>
              <a:t>	//Call detection and identification REST API</a:t>
            </a:r>
          </a:p>
          <a:p>
            <a:pPr marL="0" lvl="0" indent="0">
              <a:buNone/>
            </a:pP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detectionResults</a:t>
            </a:r>
            <a:r>
              <a:rPr lang="en-US" sz="1200" dirty="0">
                <a:gradFill>
                  <a:gsLst>
                    <a:gs pos="100000">
                      <a:srgbClr val="404040"/>
                    </a:gs>
                    <a:gs pos="0">
                      <a:srgbClr val="404040"/>
                    </a:gs>
                  </a:gsLst>
                  <a:lin ang="5400000" scaled="0"/>
                </a:gradFill>
              </a:rPr>
              <a:t> = await </a:t>
            </a:r>
            <a:r>
              <a:rPr lang="en-US" sz="1200" dirty="0" err="1">
                <a:gradFill>
                  <a:gsLst>
                    <a:gs pos="100000">
                      <a:srgbClr val="404040"/>
                    </a:gs>
                    <a:gs pos="0">
                      <a:srgbClr val="404040"/>
                    </a:gs>
                  </a:gsLst>
                  <a:lin ang="5400000" scaled="0"/>
                </a:gradFill>
              </a:rPr>
              <a:t>client.DetectAsync</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imageStream</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imageFileStream</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analyzesAge</a:t>
            </a:r>
            <a:r>
              <a:rPr lang="en-US" sz="1200" dirty="0">
                <a:gradFill>
                  <a:gsLst>
                    <a:gs pos="100000">
                      <a:srgbClr val="404040"/>
                    </a:gs>
                    <a:gs pos="0">
                      <a:srgbClr val="404040"/>
                    </a:gs>
                  </a:gsLst>
                  <a:lin ang="5400000" scaled="0"/>
                </a:gradFill>
              </a:rPr>
              <a:t>: true, </a:t>
            </a:r>
            <a:r>
              <a:rPr lang="en-US" sz="1200" dirty="0" err="1">
                <a:gradFill>
                  <a:gsLst>
                    <a:gs pos="100000">
                      <a:srgbClr val="404040"/>
                    </a:gs>
                    <a:gs pos="0">
                      <a:srgbClr val="404040"/>
                    </a:gs>
                  </a:gsLst>
                  <a:lin ang="5400000" scaled="0"/>
                </a:gradFill>
              </a:rPr>
              <a:t>analyzesGender</a:t>
            </a:r>
            <a:r>
              <a:rPr lang="en-US" sz="1200" dirty="0">
                <a:gradFill>
                  <a:gsLst>
                    <a:gs pos="100000">
                      <a:srgbClr val="404040"/>
                    </a:gs>
                    <a:gs pos="0">
                      <a:srgbClr val="404040"/>
                    </a:gs>
                  </a:gsLst>
                  <a:lin ang="5400000" scaled="0"/>
                </a:gradFill>
              </a:rPr>
              <a:t>: true);</a:t>
            </a:r>
          </a:p>
          <a:p>
            <a:pPr marL="0" lvl="0" indent="0">
              <a:buNone/>
            </a:pPr>
            <a:endParaRPr lang="en-US" sz="1200" dirty="0">
              <a:gradFill>
                <a:gsLst>
                  <a:gs pos="100000">
                    <a:srgbClr val="404040"/>
                  </a:gs>
                  <a:gs pos="0">
                    <a:srgbClr val="404040"/>
                  </a:gs>
                </a:gsLst>
                <a:lin ang="5400000" scaled="0"/>
              </a:gradFill>
            </a:endParaRPr>
          </a:p>
          <a:p>
            <a:pPr marL="0" lvl="0" indent="0">
              <a:buNone/>
            </a:pP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identifyResults</a:t>
            </a:r>
            <a:r>
              <a:rPr lang="en-US" sz="1200" dirty="0">
                <a:gradFill>
                  <a:gsLst>
                    <a:gs pos="100000">
                      <a:srgbClr val="404040"/>
                    </a:gs>
                    <a:gs pos="0">
                      <a:srgbClr val="404040"/>
                    </a:gs>
                  </a:gsLst>
                  <a:lin ang="5400000" scaled="0"/>
                </a:gradFill>
              </a:rPr>
              <a:t> = await </a:t>
            </a:r>
            <a:r>
              <a:rPr lang="en-US" sz="1200" dirty="0" err="1">
                <a:gradFill>
                  <a:gsLst>
                    <a:gs pos="100000">
                      <a:srgbClr val="404040"/>
                    </a:gs>
                    <a:gs pos="0">
                      <a:srgbClr val="404040"/>
                    </a:gs>
                  </a:gsLst>
                  <a:lin ang="5400000" scaled="0"/>
                </a:gradFill>
              </a:rPr>
              <a:t>client.IdentifyAsync</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personGroupId</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detectionResults.Select</a:t>
            </a:r>
            <a:r>
              <a:rPr lang="en-US" sz="1200" dirty="0">
                <a:gradFill>
                  <a:gsLst>
                    <a:gs pos="100000">
                      <a:srgbClr val="404040"/>
                    </a:gs>
                    <a:gs pos="0">
                      <a:srgbClr val="404040"/>
                    </a:gs>
                  </a:gsLst>
                  <a:lin ang="5400000" scaled="0"/>
                </a:gradFill>
              </a:rPr>
              <a:t>(face =&gt; </a:t>
            </a:r>
            <a:r>
              <a:rPr lang="en-US" sz="1200" dirty="0" err="1">
                <a:gradFill>
                  <a:gsLst>
                    <a:gs pos="100000">
                      <a:srgbClr val="404040"/>
                    </a:gs>
                    <a:gs pos="0">
                      <a:srgbClr val="404040"/>
                    </a:gs>
                  </a:gsLst>
                  <a:lin ang="5400000" scaled="0"/>
                </a:gradFill>
              </a:rPr>
              <a:t>face.FaceId</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ToArray</a:t>
            </a:r>
            <a:r>
              <a:rPr lang="en-US" sz="1200" dirty="0">
                <a:gradFill>
                  <a:gsLst>
                    <a:gs pos="100000">
                      <a:srgbClr val="404040"/>
                    </a:gs>
                    <a:gs pos="0">
                      <a:srgbClr val="404040"/>
                    </a:gs>
                  </a:gsLst>
                  <a:lin ang="5400000" scaled="0"/>
                </a:gradFill>
              </a:rPr>
              <a:t>());</a:t>
            </a:r>
          </a:p>
          <a:p>
            <a:pPr marL="0" lvl="0" indent="0">
              <a:buNone/>
            </a:pPr>
            <a:r>
              <a:rPr lang="en-US" sz="1200" dirty="0">
                <a:gradFill>
                  <a:gsLst>
                    <a:gs pos="100000">
                      <a:srgbClr val="404040"/>
                    </a:gs>
                    <a:gs pos="0">
                      <a:srgbClr val="404040"/>
                    </a:gs>
                  </a:gsLst>
                  <a:lin ang="5400000" scaled="0"/>
                </a:gradFill>
              </a:rPr>
              <a:t>}</a:t>
            </a:r>
          </a:p>
          <a:p>
            <a:endParaRPr lang="en-US" sz="2000" dirty="0"/>
          </a:p>
        </p:txBody>
      </p:sp>
      <p:sp>
        <p:nvSpPr>
          <p:cNvPr id="11" name="Text Placeholder 4"/>
          <p:cNvSpPr txBox="1">
            <a:spLocks/>
          </p:cNvSpPr>
          <p:nvPr/>
        </p:nvSpPr>
        <p:spPr>
          <a:xfrm>
            <a:off x="1366836" y="2811462"/>
            <a:ext cx="11887200" cy="1274195"/>
          </a:xfrm>
          <a:prstGeom prst="rect">
            <a:avLst/>
          </a:prstGeom>
          <a:solidFill>
            <a:srgbClr val="F3F3F3"/>
          </a:solidFill>
        </p:spPr>
        <p:txBody>
          <a:bodyPr vert="horz" wrap="square" lIns="146304" tIns="91440" rIns="146304"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sz="1200" dirty="0" err="1">
                <a:solidFill>
                  <a:schemeClr val="tx1"/>
                </a:solidFill>
              </a:rPr>
              <a:t>ProjectOxford.Face.Contract.Face</a:t>
            </a:r>
            <a:r>
              <a:rPr sz="1200" dirty="0">
                <a:solidFill>
                  <a:schemeClr val="tx1"/>
                </a:solidFill>
              </a:rPr>
              <a:t>[] </a:t>
            </a:r>
            <a:r>
              <a:rPr sz="1200" dirty="0" err="1">
                <a:solidFill>
                  <a:schemeClr val="tx1"/>
                </a:solidFill>
              </a:rPr>
              <a:t>detectionResults</a:t>
            </a:r>
            <a:r>
              <a:rPr sz="1200" dirty="0">
                <a:solidFill>
                  <a:schemeClr val="tx1"/>
                </a:solidFill>
              </a:rPr>
              <a:t> = new </a:t>
            </a:r>
            <a:r>
              <a:rPr sz="1200" dirty="0" err="1">
                <a:solidFill>
                  <a:schemeClr val="tx1"/>
                </a:solidFill>
              </a:rPr>
              <a:t>ProjectOxford.Face.Contract.Face</a:t>
            </a:r>
            <a:r>
              <a:rPr sz="1200" dirty="0">
                <a:solidFill>
                  <a:schemeClr val="tx1"/>
                </a:solidFill>
              </a:rPr>
              <a:t>[0];</a:t>
            </a:r>
          </a:p>
          <a:p>
            <a:pPr marL="0" indent="0">
              <a:buFont typeface="Arial" pitchFamily="34" charset="0"/>
              <a:buNone/>
            </a:pPr>
            <a:r>
              <a:rPr sz="1200" dirty="0" err="1">
                <a:solidFill>
                  <a:schemeClr val="tx1"/>
                </a:solidFill>
              </a:rPr>
              <a:t>ProjectOxford.Face.Contract.IdentifyResult</a:t>
            </a:r>
            <a:r>
              <a:rPr sz="1200" dirty="0">
                <a:solidFill>
                  <a:schemeClr val="tx1"/>
                </a:solidFill>
              </a:rPr>
              <a:t>[] </a:t>
            </a:r>
            <a:r>
              <a:rPr sz="1200" dirty="0" err="1">
                <a:solidFill>
                  <a:schemeClr val="tx1"/>
                </a:solidFill>
              </a:rPr>
              <a:t>identifyResults</a:t>
            </a:r>
            <a:r>
              <a:rPr sz="1200" dirty="0">
                <a:solidFill>
                  <a:schemeClr val="tx1"/>
                </a:solidFill>
              </a:rPr>
              <a:t> = new </a:t>
            </a:r>
            <a:r>
              <a:rPr sz="1200" dirty="0" err="1">
                <a:solidFill>
                  <a:schemeClr val="tx1"/>
                </a:solidFill>
              </a:rPr>
              <a:t>ProjectOxford.Face.Contract.IdentifyResult</a:t>
            </a:r>
            <a:r>
              <a:rPr sz="1200" dirty="0">
                <a:solidFill>
                  <a:schemeClr val="tx1"/>
                </a:solidFill>
              </a:rPr>
              <a:t>[0];</a:t>
            </a:r>
          </a:p>
          <a:p>
            <a:pPr marL="0" indent="0">
              <a:buFont typeface="Arial" pitchFamily="34" charset="0"/>
              <a:buNone/>
            </a:pPr>
            <a:endParaRPr sz="1200" dirty="0">
              <a:solidFill>
                <a:schemeClr val="tx1"/>
              </a:solidFill>
            </a:endParaRPr>
          </a:p>
          <a:p>
            <a:pPr marL="0" indent="0">
              <a:buFont typeface="Arial" pitchFamily="34" charset="0"/>
              <a:buNone/>
            </a:pPr>
            <a:r>
              <a:rPr sz="1200" dirty="0">
                <a:solidFill>
                  <a:schemeClr val="tx1"/>
                </a:solidFill>
              </a:rPr>
              <a:t>using (</a:t>
            </a:r>
            <a:r>
              <a:rPr sz="1200" dirty="0" err="1">
                <a:solidFill>
                  <a:schemeClr val="tx1"/>
                </a:solidFill>
              </a:rPr>
              <a:t>var</a:t>
            </a:r>
            <a:r>
              <a:rPr sz="1200" dirty="0">
                <a:solidFill>
                  <a:schemeClr val="tx1"/>
                </a:solidFill>
              </a:rPr>
              <a:t> </a:t>
            </a:r>
            <a:r>
              <a:rPr sz="1200" dirty="0" err="1">
                <a:solidFill>
                  <a:schemeClr val="tx1"/>
                </a:solidFill>
              </a:rPr>
              <a:t>imageFileStream</a:t>
            </a:r>
            <a:r>
              <a:rPr sz="1200" dirty="0">
                <a:solidFill>
                  <a:schemeClr val="tx1"/>
                </a:solidFill>
              </a:rPr>
              <a:t> = </a:t>
            </a:r>
            <a:r>
              <a:rPr sz="1200" dirty="0" err="1">
                <a:solidFill>
                  <a:schemeClr val="tx1"/>
                </a:solidFill>
              </a:rPr>
              <a:t>Context.ContentResolver.OpenInputStream</a:t>
            </a:r>
            <a:r>
              <a:rPr sz="1200" dirty="0">
                <a:solidFill>
                  <a:schemeClr val="tx1"/>
                </a:solidFill>
              </a:rPr>
              <a:t>(</a:t>
            </a:r>
            <a:r>
              <a:rPr sz="1200" dirty="0" err="1">
                <a:solidFill>
                  <a:schemeClr val="tx1"/>
                </a:solidFill>
              </a:rPr>
              <a:t>imageUri</a:t>
            </a:r>
            <a:r>
              <a:rPr sz="1200" dirty="0">
                <a:solidFill>
                  <a:schemeClr val="tx1"/>
                </a:solidFill>
              </a:rPr>
              <a:t>))</a:t>
            </a:r>
          </a:p>
          <a:p>
            <a:pPr marL="0" indent="0">
              <a:buFont typeface="Arial" pitchFamily="34" charset="0"/>
              <a:buNone/>
            </a:pPr>
            <a:r>
              <a:rPr sz="1200" dirty="0">
                <a:solidFill>
                  <a:schemeClr val="tx1"/>
                </a:solidFill>
              </a:rPr>
              <a:t>{</a:t>
            </a:r>
          </a:p>
          <a:p>
            <a:pPr marL="0" indent="0">
              <a:buFont typeface="Arial" pitchFamily="34" charset="0"/>
              <a:buNone/>
            </a:pPr>
            <a:r>
              <a:rPr sz="1200" dirty="0">
                <a:solidFill>
                  <a:schemeClr val="tx1"/>
                </a:solidFill>
              </a:rPr>
              <a:t>	//Call detection and identification REST API</a:t>
            </a:r>
          </a:p>
        </p:txBody>
      </p:sp>
    </p:spTree>
    <p:extLst>
      <p:ext uri="{BB962C8B-B14F-4D97-AF65-F5344CB8AC3E}">
        <p14:creationId xmlns:p14="http://schemas.microsoft.com/office/powerpoint/2010/main" val="119360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0-#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10" grpId="0" animBg="1"/>
      <p:bldP spid="5"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816475" y="2345594"/>
            <a:ext cx="8275638" cy="237603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kern="0" dirty="0">
                <a:gradFill>
                  <a:gsLst>
                    <a:gs pos="1250">
                      <a:srgbClr val="404040"/>
                    </a:gs>
                    <a:gs pos="100000">
                      <a:srgbClr val="404040"/>
                    </a:gs>
                  </a:gsLst>
                  <a:lin ang="5400000" scaled="0"/>
                </a:gradFill>
              </a:rPr>
              <a:t>Vision APIs</a:t>
            </a:r>
            <a:br>
              <a:rPr lang="en-US" kern="0" dirty="0">
                <a:gradFill>
                  <a:gsLst>
                    <a:gs pos="1250">
                      <a:srgbClr val="404040"/>
                    </a:gs>
                    <a:gs pos="100000">
                      <a:srgbClr val="404040"/>
                    </a:gs>
                  </a:gsLst>
                  <a:lin ang="5400000" scaled="0"/>
                </a:gradFill>
              </a:rPr>
            </a:br>
            <a:r>
              <a:rPr lang="en-US" sz="3200" dirty="0">
                <a:gradFill>
                  <a:gsLst>
                    <a:gs pos="1250">
                      <a:srgbClr val="404040"/>
                    </a:gs>
                    <a:gs pos="100000">
                      <a:srgbClr val="404040"/>
                    </a:gs>
                  </a:gsLst>
                  <a:lin ang="5400000" scaled="0"/>
                </a:gradFill>
                <a:latin typeface="Segoe UI"/>
              </a:rPr>
              <a:t>Analyze an Image</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OCR</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Get Thumbnail</a:t>
            </a:r>
          </a:p>
        </p:txBody>
      </p:sp>
      <p:sp>
        <p:nvSpPr>
          <p:cNvPr id="13" name="Parallelogram 12"/>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3" name="Group 2"/>
          <p:cNvGrpSpPr/>
          <p:nvPr/>
        </p:nvGrpSpPr>
        <p:grpSpPr>
          <a:xfrm>
            <a:off x="-17463" y="1916112"/>
            <a:ext cx="3664152" cy="3124200"/>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1064515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4 0.00023 L 1.27138E-6 -1.54335E-7 " pathEditMode="relative" rAng="0" ptsTypes="AA">
                                      <p:cBhvr>
                                        <p:cTn id="17" dur="500" fill="hold"/>
                                        <p:tgtEl>
                                          <p:spTgt spid="12"/>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Rectangle 18"/>
            <p:cNvSpPr/>
            <p:nvPr/>
          </p:nvSpPr>
          <p:spPr>
            <a:xfrm>
              <a:off x="2729683" y="3544999"/>
              <a:ext cx="3006928" cy="717840"/>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Understand content and </a:t>
              </a:r>
              <a:br>
                <a:rPr lang="en-US" sz="4000" dirty="0">
                  <a:gradFill>
                    <a:gsLst>
                      <a:gs pos="1250">
                        <a:srgbClr val="404040"/>
                      </a:gs>
                      <a:gs pos="100000">
                        <a:srgbClr val="404040"/>
                      </a:gs>
                    </a:gsLst>
                    <a:lin ang="5400000" scaled="0"/>
                  </a:gradFill>
                  <a:latin typeface="Segoe UI Light"/>
                </a:rPr>
              </a:br>
              <a:r>
                <a:rPr lang="en-US" sz="4000" dirty="0">
                  <a:gradFill>
                    <a:gsLst>
                      <a:gs pos="1250">
                        <a:srgbClr val="404040"/>
                      </a:gs>
                      <a:gs pos="100000">
                        <a:srgbClr val="404040"/>
                      </a:gs>
                    </a:gsLst>
                    <a:lin ang="5400000" scaled="0"/>
                  </a:gradFill>
                  <a:latin typeface="Segoe UI Light"/>
                </a:rPr>
                <a:t>features within an image</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Analyze Image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3234664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920" t="1414" r="1776" b="547"/>
          <a:stretch/>
        </p:blipFill>
        <p:spPr>
          <a:xfrm>
            <a:off x="274638" y="1762825"/>
            <a:ext cx="5486400" cy="4744337"/>
          </a:xfrm>
          <a:prstGeom prst="rect">
            <a:avLst/>
          </a:prstGeom>
        </p:spPr>
      </p:pic>
      <p:grpSp>
        <p:nvGrpSpPr>
          <p:cNvPr id="13" name="Group 12"/>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1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Analyze Image – Example</a:t>
            </a:r>
          </a:p>
        </p:txBody>
      </p:sp>
      <p:grpSp>
        <p:nvGrpSpPr>
          <p:cNvPr id="17" name="Group 16"/>
          <p:cNvGrpSpPr/>
          <p:nvPr/>
        </p:nvGrpSpPr>
        <p:grpSpPr>
          <a:xfrm>
            <a:off x="5951537" y="1634774"/>
            <a:ext cx="5333999" cy="444851"/>
            <a:chOff x="3932238" y="1599624"/>
            <a:chExt cx="5333999" cy="444851"/>
          </a:xfrm>
        </p:grpSpPr>
        <p:cxnSp>
          <p:nvCxnSpPr>
            <p:cNvPr id="18" name="Straight Connector 17"/>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8599" y="1599624"/>
              <a:ext cx="2913762" cy="400110"/>
            </a:xfrm>
            <a:prstGeom prst="rect">
              <a:avLst/>
            </a:prstGeom>
          </p:spPr>
          <p:txBody>
            <a:bodyPr wrap="square">
              <a:spAutoFit/>
            </a:bodyPr>
            <a:lstStyle/>
            <a:p>
              <a:r>
                <a:rPr lang="en-US" sz="2000" dirty="0">
                  <a:gradFill>
                    <a:gsLst>
                      <a:gs pos="0">
                        <a:srgbClr val="404040"/>
                      </a:gs>
                      <a:gs pos="100000">
                        <a:srgbClr val="404040"/>
                      </a:gs>
                    </a:gsLst>
                    <a:lin ang="5400000" scaled="0"/>
                  </a:gradFill>
                </a:rPr>
                <a:t>Type of Image:</a:t>
              </a:r>
            </a:p>
          </p:txBody>
        </p:sp>
      </p:grpSp>
      <p:sp>
        <p:nvSpPr>
          <p:cNvPr id="21" name="TextBox 20"/>
          <p:cNvSpPr txBox="1"/>
          <p:nvPr/>
        </p:nvSpPr>
        <p:spPr>
          <a:xfrm>
            <a:off x="5964237" y="2087563"/>
            <a:ext cx="3846566" cy="1031051"/>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rgbClr val="404040"/>
                    </a:gs>
                    <a:gs pos="30000">
                      <a:srgbClr val="404040"/>
                    </a:gs>
                  </a:gsLst>
                  <a:lin ang="5400000" scaled="0"/>
                </a:gradFill>
              </a:rPr>
              <a:t>Clip Art Type	0 Non-clipart</a:t>
            </a:r>
          </a:p>
          <a:p>
            <a:pPr>
              <a:lnSpc>
                <a:spcPct val="90000"/>
              </a:lnSpc>
              <a:spcAft>
                <a:spcPts val="600"/>
              </a:spcAft>
            </a:pPr>
            <a:r>
              <a:rPr lang="en-US" sz="1400" dirty="0">
                <a:gradFill>
                  <a:gsLst>
                    <a:gs pos="2917">
                      <a:srgbClr val="404040"/>
                    </a:gs>
                    <a:gs pos="30000">
                      <a:srgbClr val="404040"/>
                    </a:gs>
                  </a:gsLst>
                  <a:lin ang="5400000" scaled="0"/>
                </a:gradFill>
              </a:rPr>
              <a:t>Line Drawing Type	0 Non-Line Drawing</a:t>
            </a:r>
          </a:p>
          <a:p>
            <a:pPr>
              <a:lnSpc>
                <a:spcPct val="90000"/>
              </a:lnSpc>
              <a:spcAft>
                <a:spcPts val="600"/>
              </a:spcAft>
            </a:pPr>
            <a:r>
              <a:rPr lang="en-US" sz="1400" dirty="0">
                <a:gradFill>
                  <a:gsLst>
                    <a:gs pos="2917">
                      <a:srgbClr val="404040"/>
                    </a:gs>
                    <a:gs pos="30000">
                      <a:srgbClr val="404040"/>
                    </a:gs>
                  </a:gsLst>
                  <a:lin ang="5400000" scaled="0"/>
                </a:gradFill>
              </a:rPr>
              <a:t>Black &amp; White Image	False</a:t>
            </a:r>
          </a:p>
        </p:txBody>
      </p:sp>
      <p:grpSp>
        <p:nvGrpSpPr>
          <p:cNvPr id="22" name="Group 21"/>
          <p:cNvGrpSpPr/>
          <p:nvPr/>
        </p:nvGrpSpPr>
        <p:grpSpPr>
          <a:xfrm>
            <a:off x="5951537" y="3123085"/>
            <a:ext cx="5333999" cy="444851"/>
            <a:chOff x="3932238" y="1599624"/>
            <a:chExt cx="5333999" cy="444851"/>
          </a:xfrm>
        </p:grpSpPr>
        <p:cxnSp>
          <p:nvCxnSpPr>
            <p:cNvPr id="23" name="Straight Connector 22"/>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38599" y="1599624"/>
              <a:ext cx="2913762" cy="400110"/>
            </a:xfrm>
            <a:prstGeom prst="rect">
              <a:avLst/>
            </a:prstGeom>
          </p:spPr>
          <p:txBody>
            <a:bodyPr wrap="square">
              <a:spAutoFit/>
            </a:bodyPr>
            <a:lstStyle/>
            <a:p>
              <a:r>
                <a:rPr lang="en-US" sz="2000" dirty="0">
                  <a:gradFill>
                    <a:gsLst>
                      <a:gs pos="0">
                        <a:srgbClr val="404040"/>
                      </a:gs>
                      <a:gs pos="100000">
                        <a:srgbClr val="404040"/>
                      </a:gs>
                    </a:gsLst>
                    <a:lin ang="5400000" scaled="0"/>
                  </a:gradFill>
                </a:rPr>
                <a:t>Content of Image:</a:t>
              </a:r>
            </a:p>
          </p:txBody>
        </p:sp>
      </p:grpSp>
      <p:sp>
        <p:nvSpPr>
          <p:cNvPr id="25" name="TextBox 24"/>
          <p:cNvSpPr txBox="1"/>
          <p:nvPr/>
        </p:nvSpPr>
        <p:spPr>
          <a:xfrm>
            <a:off x="5964237" y="3575874"/>
            <a:ext cx="6456255" cy="1447319"/>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rgbClr val="404040"/>
                    </a:gs>
                    <a:gs pos="30000">
                      <a:srgbClr val="404040"/>
                    </a:gs>
                  </a:gsLst>
                  <a:lin ang="5400000" scaled="0"/>
                </a:gradFill>
              </a:rPr>
              <a:t>Categories		</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“name”: “</a:t>
            </a:r>
            <a:r>
              <a:rPr lang="en-US" sz="105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people_swimming</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“score”: 0.099609375 }]</a:t>
            </a:r>
          </a:p>
          <a:p>
            <a:pPr>
              <a:lnSpc>
                <a:spcPct val="90000"/>
              </a:lnSpc>
              <a:spcAft>
                <a:spcPts val="600"/>
              </a:spcAft>
            </a:pPr>
            <a:r>
              <a:rPr lang="en-US" sz="1400" dirty="0">
                <a:gradFill>
                  <a:gsLst>
                    <a:gs pos="2917">
                      <a:srgbClr val="404040"/>
                    </a:gs>
                    <a:gs pos="30000">
                      <a:srgbClr val="404040"/>
                    </a:gs>
                  </a:gsLst>
                  <a:lin ang="5400000" scaled="0"/>
                </a:gradFill>
              </a:rPr>
              <a:t>Adult Content	False</a:t>
            </a:r>
          </a:p>
          <a:p>
            <a:pPr>
              <a:lnSpc>
                <a:spcPct val="90000"/>
              </a:lnSpc>
              <a:spcAft>
                <a:spcPts val="600"/>
              </a:spcAft>
            </a:pPr>
            <a:r>
              <a:rPr lang="en-US" sz="1400" dirty="0">
                <a:gradFill>
                  <a:gsLst>
                    <a:gs pos="2917">
                      <a:srgbClr val="404040"/>
                    </a:gs>
                    <a:gs pos="30000">
                      <a:srgbClr val="404040"/>
                    </a:gs>
                  </a:gsLst>
                  <a:lin ang="5400000" scaled="0"/>
                </a:gradFill>
              </a:rPr>
              <a:t>Adult Score		0.18533889949321747</a:t>
            </a:r>
          </a:p>
          <a:p>
            <a:pPr>
              <a:lnSpc>
                <a:spcPct val="90000"/>
              </a:lnSpc>
              <a:spcAft>
                <a:spcPts val="600"/>
              </a:spcAft>
            </a:pPr>
            <a:r>
              <a:rPr lang="en-US" sz="1400" dirty="0">
                <a:gradFill>
                  <a:gsLst>
                    <a:gs pos="2917">
                      <a:srgbClr val="404040"/>
                    </a:gs>
                    <a:gs pos="30000">
                      <a:srgbClr val="404040"/>
                    </a:gs>
                  </a:gsLst>
                  <a:lin ang="5400000" scaled="0"/>
                </a:gradFill>
              </a:rPr>
              <a:t>Faces		</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“age”: 27, “gender”: “Male”, “</a:t>
            </a:r>
            <a:r>
              <a:rPr lang="en-US" sz="105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faceRectangle</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b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b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{“left”: 472, “top”: 258, “width”: 199, “height”: 199}}]</a:t>
            </a:r>
          </a:p>
        </p:txBody>
      </p:sp>
      <p:grpSp>
        <p:nvGrpSpPr>
          <p:cNvPr id="26" name="Group 25"/>
          <p:cNvGrpSpPr/>
          <p:nvPr/>
        </p:nvGrpSpPr>
        <p:grpSpPr>
          <a:xfrm>
            <a:off x="5951537" y="4949473"/>
            <a:ext cx="5333999" cy="444851"/>
            <a:chOff x="3932238" y="1599624"/>
            <a:chExt cx="5333999" cy="444851"/>
          </a:xfrm>
        </p:grpSpPr>
        <p:cxnSp>
          <p:nvCxnSpPr>
            <p:cNvPr id="27" name="Straight Connector 26"/>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38599" y="1599624"/>
              <a:ext cx="2913762" cy="400110"/>
            </a:xfrm>
            <a:prstGeom prst="rect">
              <a:avLst/>
            </a:prstGeom>
          </p:spPr>
          <p:txBody>
            <a:bodyPr wrap="square">
              <a:spAutoFit/>
            </a:bodyPr>
            <a:lstStyle/>
            <a:p>
              <a:r>
                <a:rPr lang="en-US" sz="2000" dirty="0">
                  <a:gradFill>
                    <a:gsLst>
                      <a:gs pos="0">
                        <a:srgbClr val="404040"/>
                      </a:gs>
                      <a:gs pos="100000">
                        <a:srgbClr val="404040"/>
                      </a:gs>
                    </a:gsLst>
                    <a:lin ang="5400000" scaled="0"/>
                  </a:gradFill>
                </a:rPr>
                <a:t>Image Colors:</a:t>
              </a:r>
            </a:p>
          </p:txBody>
        </p:sp>
      </p:grpSp>
      <p:grpSp>
        <p:nvGrpSpPr>
          <p:cNvPr id="31" name="Group 30"/>
          <p:cNvGrpSpPr/>
          <p:nvPr/>
        </p:nvGrpSpPr>
        <p:grpSpPr>
          <a:xfrm>
            <a:off x="5964237" y="5402262"/>
            <a:ext cx="3661772" cy="1301895"/>
            <a:chOff x="5964237" y="5402262"/>
            <a:chExt cx="3661772" cy="1301895"/>
          </a:xfrm>
        </p:grpSpPr>
        <p:sp>
          <p:nvSpPr>
            <p:cNvPr id="29" name="TextBox 28"/>
            <p:cNvSpPr txBox="1"/>
            <p:nvPr/>
          </p:nvSpPr>
          <p:spPr>
            <a:xfrm>
              <a:off x="5964237" y="5402262"/>
              <a:ext cx="3661772" cy="130189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rgbClr val="404040"/>
                      </a:gs>
                      <a:gs pos="30000">
                        <a:srgbClr val="404040"/>
                      </a:gs>
                    </a:gsLst>
                    <a:lin ang="5400000" scaled="0"/>
                  </a:gradFill>
                </a:rPr>
                <a:t>Dominant Color Background	White</a:t>
              </a:r>
            </a:p>
            <a:p>
              <a:pPr>
                <a:lnSpc>
                  <a:spcPct val="90000"/>
                </a:lnSpc>
                <a:spcAft>
                  <a:spcPts val="600"/>
                </a:spcAft>
              </a:pPr>
              <a:r>
                <a:rPr lang="en-US" sz="1400" dirty="0">
                  <a:gradFill>
                    <a:gsLst>
                      <a:gs pos="2917">
                        <a:srgbClr val="404040"/>
                      </a:gs>
                      <a:gs pos="30000">
                        <a:srgbClr val="404040"/>
                      </a:gs>
                    </a:gsLst>
                    <a:lin ang="5400000" scaled="0"/>
                  </a:gradFill>
                </a:rPr>
                <a:t>Dominant Color Foreground	Grey</a:t>
              </a:r>
            </a:p>
            <a:p>
              <a:pPr>
                <a:lnSpc>
                  <a:spcPct val="90000"/>
                </a:lnSpc>
                <a:spcAft>
                  <a:spcPts val="600"/>
                </a:spcAft>
              </a:pPr>
              <a:r>
                <a:rPr lang="en-US" sz="1400" dirty="0">
                  <a:gradFill>
                    <a:gsLst>
                      <a:gs pos="2917">
                        <a:srgbClr val="404040"/>
                      </a:gs>
                      <a:gs pos="30000">
                        <a:srgbClr val="404040"/>
                      </a:gs>
                    </a:gsLst>
                    <a:lin ang="5400000" scaled="0"/>
                  </a:gradFill>
                </a:rPr>
                <a:t>Dominant Colors		White</a:t>
              </a:r>
            </a:p>
            <a:p>
              <a:pPr>
                <a:lnSpc>
                  <a:spcPct val="90000"/>
                </a:lnSpc>
                <a:spcAft>
                  <a:spcPts val="600"/>
                </a:spcAft>
              </a:pPr>
              <a:r>
                <a:rPr lang="en-US" sz="1400" dirty="0">
                  <a:gradFill>
                    <a:gsLst>
                      <a:gs pos="2917">
                        <a:srgbClr val="404040"/>
                      </a:gs>
                      <a:gs pos="30000">
                        <a:srgbClr val="404040"/>
                      </a:gs>
                    </a:gsLst>
                    <a:lin ang="5400000" scaled="0"/>
                  </a:gradFill>
                </a:rPr>
                <a:t>Accent Color		</a:t>
              </a:r>
            </a:p>
          </p:txBody>
        </p:sp>
        <p:sp>
          <p:nvSpPr>
            <p:cNvPr id="30" name="Rectangle 29"/>
            <p:cNvSpPr/>
            <p:nvPr/>
          </p:nvSpPr>
          <p:spPr bwMode="auto">
            <a:xfrm>
              <a:off x="8961437" y="6347460"/>
              <a:ext cx="228600" cy="228600"/>
            </a:xfrm>
            <a:prstGeom prst="rect">
              <a:avLst/>
            </a:prstGeom>
            <a:solidFill>
              <a:srgbClr val="1BA2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217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4.85065E-6 -0.03564 L -4.85065E-6 3.01861E-6 " pathEditMode="relative" rAng="0" ptsTypes="AA">
                                      <p:cBhvr>
                                        <p:cTn id="14" dur="500" fill="hold"/>
                                        <p:tgtEl>
                                          <p:spTgt spid="17"/>
                                        </p:tgtEl>
                                        <p:attrNameLst>
                                          <p:attrName>ppt_x</p:attrName>
                                          <p:attrName>ppt_y</p:attrName>
                                        </p:attrNameLst>
                                      </p:cBhvr>
                                      <p:rCtr x="0" y="177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4.85065E-6 -0.03563 L -4.85065E-6 -1.52973E-6 " pathEditMode="relative" rAng="0" ptsTypes="AA">
                                      <p:cBhvr>
                                        <p:cTn id="25" dur="500" fill="hold"/>
                                        <p:tgtEl>
                                          <p:spTgt spid="22"/>
                                        </p:tgtEl>
                                        <p:attrNameLst>
                                          <p:attrName>ppt_x</p:attrName>
                                          <p:attrName>ppt_y</p:attrName>
                                        </p:attrNameLst>
                                      </p:cBhvr>
                                      <p:rCtr x="0" y="1770"/>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0"/>
                                  </p:stCondLst>
                                  <p:childTnLst>
                                    <p:animMotion origin="layout" path="M -4.85065E-6 -0.03564 L -4.85065E-6 3.79029E-6 " pathEditMode="relative" rAng="0" ptsTypes="AA">
                                      <p:cBhvr>
                                        <p:cTn id="36" dur="500" fill="hold"/>
                                        <p:tgtEl>
                                          <p:spTgt spid="26"/>
                                        </p:tgtEl>
                                        <p:attrNameLst>
                                          <p:attrName>ppt_x</p:attrName>
                                          <p:attrName>ppt_y</p:attrName>
                                        </p:attrNameLst>
                                      </p:cBhvr>
                                      <p:rCtr x="0" y="1770"/>
                                    </p:animMotion>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974081" y="1361580"/>
            <a:ext cx="5439413" cy="453643"/>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Content of Image: </a:t>
              </a:r>
            </a:p>
          </p:txBody>
        </p:sp>
      </p:grpSp>
      <p:sp>
        <p:nvSpPr>
          <p:cNvPr id="14" name="TextBox 13"/>
          <p:cNvSpPr txBox="1"/>
          <p:nvPr/>
        </p:nvSpPr>
        <p:spPr>
          <a:xfrm>
            <a:off x="5987033" y="1823318"/>
            <a:ext cx="6784404" cy="740850"/>
          </a:xfrm>
          <a:prstGeom prst="rect">
            <a:avLst/>
          </a:prstGeom>
          <a:noFill/>
        </p:spPr>
        <p:txBody>
          <a:bodyPr wrap="square" lIns="186494" tIns="149196" rIns="186494" bIns="149196"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effectLst/>
                <a:uLnTx/>
                <a:uFillTx/>
                <a:latin typeface="Segoe UI"/>
                <a:ea typeface="+mn-ea"/>
                <a:cs typeface="+mn-cs"/>
              </a:rPr>
              <a:t>Categories</a:t>
            </a:r>
            <a:r>
              <a:rPr kumimoji="0" lang="en-US" sz="1400" b="0" i="0" u="none" strike="noStrike" kern="0" cap="none" spc="0" normalizeH="0" baseline="0" noProof="0" dirty="0">
                <a:ln>
                  <a:noFill/>
                </a:ln>
                <a:effectLst/>
                <a:uLnTx/>
                <a:uFillTx/>
                <a:latin typeface="Segoe UI"/>
                <a:ea typeface="+mn-ea"/>
                <a:cs typeface="+mn-cs"/>
              </a:rPr>
              <a:t>	</a:t>
            </a:r>
            <a:r>
              <a:rPr kumimoji="0" lang="en-US" sz="1050" b="0" i="0" u="none" strike="noStrike" kern="0" cap="none" spc="0" normalizeH="0" baseline="0" noProof="0" dirty="0">
                <a:ln>
                  <a:noFill/>
                </a:ln>
                <a:effectLst/>
                <a:uLnTx/>
                <a:uFillTx/>
                <a:latin typeface="Consolas" panose="020B0609020204030204" pitchFamily="49" charset="0"/>
                <a:ea typeface="+mn-ea"/>
                <a:cs typeface="+mn-cs"/>
              </a:rPr>
              <a:t>v0: </a:t>
            </a: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“score”: 0.9765625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t>
            </a:r>
            <a:endParaRPr kumimoji="0" lang="en-US" sz="1050" b="0" i="0" u="none" strike="noStrike" kern="1200" cap="none" spc="0" normalizeH="0" baseline="0" noProof="0" dirty="0">
              <a:ln>
                <a:noFill/>
              </a:ln>
              <a:effectLst/>
              <a:uLnTx/>
              <a:uFillTx/>
              <a:latin typeface="Consolas" panose="020B0609020204030204" pitchFamily="49" charset="0"/>
              <a:ea typeface="+mn-ea"/>
            </a:endParaRPr>
          </a:p>
        </p:txBody>
      </p:sp>
      <p:pic>
        <p:nvPicPr>
          <p:cNvPr id="1026" name="Picture 2" descr="Cow_In_A_Field_(3665872890).jpg (3335×19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37" y="1982244"/>
            <a:ext cx="5572077" cy="3176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8" name="Rectangle 7"/>
          <p:cNvSpPr/>
          <p:nvPr/>
        </p:nvSpPr>
        <p:spPr>
          <a:xfrm>
            <a:off x="6082543" y="2222641"/>
            <a:ext cx="6460293" cy="3641766"/>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V1: [{ "name": "grass", "confidence": 0.9999992847442627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"outdoor", "confidence": 0.9999072551727295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"cow", "confidence": 0.99954754114151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"field", "confidence": 0.9976195693016052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"brown", "confidence": 0.988935649394989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"confidence": 0.97904372215271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"standing", "confidence": 0.9632768630981445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"mammal", "confidence": 0.9366017580032349, "hint": "animal"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"wire", "confidence": 0.8946959376335144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"green", "confidence": 0.8844101428985596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"pasture", "confidence": 0.8332059383392334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"bovine", "confidence": 0.5618471503257751, "hint": "animal"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"grassy", "confidence": 0.48627158999443054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"lush", "confidence": 0.1874018907546997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"staring", "confidence": 0.165890634059906 }]</a:t>
            </a:r>
            <a:endParaRPr kumimoji="0" lang="en-US" sz="1570" b="0" i="0" u="none" strike="noStrike" kern="1200" cap="none" spc="0" normalizeH="0" baseline="0" noProof="0" dirty="0">
              <a:ln>
                <a:noFill/>
              </a:ln>
              <a:effectLst/>
              <a:uLnTx/>
              <a:uFillTx/>
              <a:latin typeface="Segoe UI"/>
              <a:ea typeface="+mn-ea"/>
            </a:endParaRPr>
          </a:p>
        </p:txBody>
      </p:sp>
      <p:sp>
        <p:nvSpPr>
          <p:cNvPr id="15" name="Rectangle 14"/>
          <p:cNvSpPr/>
          <p:nvPr/>
        </p:nvSpPr>
        <p:spPr>
          <a:xfrm>
            <a:off x="6203487" y="5893305"/>
            <a:ext cx="6216650" cy="976870"/>
          </a:xfrm>
          <a:prstGeom prst="rect">
            <a:avLst/>
          </a:prstGeom>
        </p:spPr>
        <p:txBody>
          <a:bodyPr>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570" b="0" i="0" u="none" strike="noStrike" kern="1200" cap="none" spc="0" normalizeH="0" baseline="0" noProof="0" dirty="0">
                <a:ln>
                  <a:noFill/>
                </a:ln>
                <a:effectLst/>
                <a:uLnTx/>
                <a:uFillTx/>
                <a:latin typeface="Segoe UI"/>
                <a:ea typeface="+mn-ea"/>
                <a:cs typeface="+mn-cs"/>
              </a:rPr>
              <a:t>Describe	</a:t>
            </a:r>
          </a:p>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050" b="0" i="0" u="none" strike="noStrike" kern="1200" cap="none" spc="0" normalizeH="0" baseline="0" noProof="0" dirty="0">
                <a:ln>
                  <a:noFill/>
                </a:ln>
                <a:effectLst/>
                <a:uLnTx/>
                <a:uFillTx/>
                <a:latin typeface="Consolas" panose="020B0609020204030204" pitchFamily="49" charset="0"/>
                <a:ea typeface="+mn-ea"/>
                <a:cs typeface="+mn-cs"/>
              </a:rPr>
              <a:t>	0.975 "a brown cow standing on top of a lush green field“</a:t>
            </a:r>
          </a:p>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050" b="0" i="0" u="none" strike="noStrike" kern="1200" cap="none" spc="0" normalizeH="0" baseline="0" noProof="0" dirty="0">
                <a:ln>
                  <a:noFill/>
                </a:ln>
                <a:effectLst/>
                <a:uLnTx/>
                <a:uFillTx/>
                <a:latin typeface="Consolas" panose="020B0609020204030204" pitchFamily="49" charset="0"/>
                <a:ea typeface="+mn-ea"/>
                <a:cs typeface="+mn-cs"/>
              </a:rPr>
              <a:t>	0.974  “a cow standing on top of a lush green field”</a:t>
            </a:r>
          </a:p>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050" b="0" i="0" u="none" strike="noStrike" kern="1200" cap="none" spc="0" normalizeH="0" baseline="0" noProof="0" dirty="0">
                <a:ln>
                  <a:noFill/>
                </a:ln>
                <a:effectLst/>
                <a:uLnTx/>
                <a:uFillTx/>
                <a:latin typeface="Consolas" panose="020B0609020204030204" pitchFamily="49" charset="0"/>
                <a:ea typeface="+mn-ea"/>
                <a:cs typeface="+mn-cs"/>
              </a:rPr>
              <a:t>	0.965  “a large brown cow standing on top of a lush green field”</a:t>
            </a:r>
            <a:endParaRPr kumimoji="0" lang="en-US" sz="1800" b="0" i="0" u="none" strike="noStrike" kern="1200" cap="none" spc="0" normalizeH="0" baseline="0" noProof="0" dirty="0">
              <a:ln>
                <a:noFill/>
              </a:ln>
              <a:effectLst/>
              <a:uLnTx/>
              <a:uFillTx/>
              <a:latin typeface="Segoe UI"/>
              <a:ea typeface="+mn-ea"/>
              <a:cs typeface="+mn-cs"/>
            </a:endParaRPr>
          </a:p>
        </p:txBody>
      </p:sp>
      <p:sp>
        <p:nvSpPr>
          <p:cNvPr id="16" name="Rectangle 15"/>
          <p:cNvSpPr/>
          <p:nvPr/>
        </p:nvSpPr>
        <p:spPr bwMode="auto">
          <a:xfrm>
            <a:off x="7970837" y="1952968"/>
            <a:ext cx="3442657" cy="240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1" name="Group 20"/>
          <p:cNvGrpSpPr/>
          <p:nvPr/>
        </p:nvGrpSpPr>
        <p:grpSpPr>
          <a:xfrm>
            <a:off x="-355601" y="301625"/>
            <a:ext cx="1849438" cy="917575"/>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3" name="Picture 22"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Analyze Image – Example</a:t>
            </a:r>
          </a:p>
        </p:txBody>
      </p:sp>
    </p:spTree>
    <p:extLst>
      <p:ext uri="{BB962C8B-B14F-4D97-AF65-F5344CB8AC3E}">
        <p14:creationId xmlns:p14="http://schemas.microsoft.com/office/powerpoint/2010/main" val="186538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4.34006E-6 -0.03563 L -4.34006E-6 -3.23196E-6 " pathEditMode="relative" rAng="0" ptsTypes="AA">
                                      <p:cBhvr>
                                        <p:cTn id="9" dur="500" fill="hold"/>
                                        <p:tgtEl>
                                          <p:spTgt spid="11"/>
                                        </p:tgtEl>
                                        <p:attrNameLst>
                                          <p:attrName>ppt_x</p:attrName>
                                          <p:attrName>ppt_y</p:attrName>
                                        </p:attrNameLst>
                                      </p:cBhvr>
                                      <p:rCtr x="0" y="177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970837" y="1952968"/>
            <a:ext cx="3442657" cy="240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1" name="Group 20"/>
          <p:cNvGrpSpPr/>
          <p:nvPr/>
        </p:nvGrpSpPr>
        <p:grpSpPr>
          <a:xfrm>
            <a:off x="-355601" y="301625"/>
            <a:ext cx="1849438" cy="917575"/>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3" name="Picture 22"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a:gradFill>
                  <a:gsLst>
                    <a:gs pos="1250">
                      <a:srgbClr val="404040"/>
                    </a:gs>
                    <a:gs pos="100000">
                      <a:srgbClr val="404040"/>
                    </a:gs>
                  </a:gsLst>
                  <a:lin ang="5400000" scaled="0"/>
                </a:gradFill>
              </a:rPr>
              <a:t>Wackcoon</a:t>
            </a:r>
            <a:endParaRPr dirty="0">
              <a:gradFill>
                <a:gsLst>
                  <a:gs pos="1250">
                    <a:srgbClr val="404040"/>
                  </a:gs>
                  <a:gs pos="100000">
                    <a:srgbClr val="404040"/>
                  </a:gs>
                </a:gsLst>
                <a:lin ang="5400000" scaled="0"/>
              </a:gradFill>
            </a:endParaRPr>
          </a:p>
        </p:txBody>
      </p:sp>
      <p:pic>
        <p:nvPicPr>
          <p:cNvPr id="6" name="Picture 5"/>
          <p:cNvPicPr>
            <a:picLocks noChangeAspect="1"/>
          </p:cNvPicPr>
          <p:nvPr/>
        </p:nvPicPr>
        <p:blipFill>
          <a:blip r:embed="rId4"/>
          <a:stretch>
            <a:fillRect/>
          </a:stretch>
        </p:blipFill>
        <p:spPr>
          <a:xfrm>
            <a:off x="1338422" y="1192507"/>
            <a:ext cx="10075072" cy="5680185"/>
          </a:xfrm>
          <a:prstGeom prst="rect">
            <a:avLst/>
          </a:prstGeom>
        </p:spPr>
      </p:pic>
    </p:spTree>
    <p:extLst>
      <p:ext uri="{BB962C8B-B14F-4D97-AF65-F5344CB8AC3E}">
        <p14:creationId xmlns:p14="http://schemas.microsoft.com/office/powerpoint/2010/main" val="513091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974081" y="1361580"/>
            <a:ext cx="5439413" cy="453643"/>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Content of Image: </a:t>
              </a:r>
            </a:p>
          </p:txBody>
        </p:sp>
      </p:grpSp>
      <p:sp>
        <p:nvSpPr>
          <p:cNvPr id="14" name="TextBox 13"/>
          <p:cNvSpPr txBox="1"/>
          <p:nvPr/>
        </p:nvSpPr>
        <p:spPr>
          <a:xfrm>
            <a:off x="5987033" y="1823318"/>
            <a:ext cx="6784404" cy="740850"/>
          </a:xfrm>
          <a:prstGeom prst="rect">
            <a:avLst/>
          </a:prstGeom>
          <a:noFill/>
        </p:spPr>
        <p:txBody>
          <a:bodyPr wrap="square" lIns="186494" tIns="149196" rIns="186494" bIns="149196"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effectLst/>
                <a:uLnTx/>
                <a:uFillTx/>
                <a:latin typeface="Segoe UI"/>
                <a:ea typeface="+mn-ea"/>
                <a:cs typeface="+mn-cs"/>
              </a:rPr>
              <a:t>Categories</a:t>
            </a:r>
            <a:r>
              <a:rPr kumimoji="0" lang="en-US" sz="1400" b="0" i="0" u="none" strike="noStrike" kern="0" cap="none" spc="0" normalizeH="0" baseline="0" noProof="0" dirty="0">
                <a:ln>
                  <a:noFill/>
                </a:ln>
                <a:effectLst/>
                <a:uLnTx/>
                <a:uFillTx/>
                <a:latin typeface="Segoe UI"/>
                <a:ea typeface="+mn-ea"/>
                <a:cs typeface="+mn-cs"/>
              </a:rPr>
              <a:t>	</a:t>
            </a:r>
            <a:r>
              <a:rPr kumimoji="0" lang="en-US" sz="1050" b="0" i="0" u="none" strike="noStrike" kern="0" cap="none" spc="0" normalizeH="0" baseline="0" noProof="0" dirty="0">
                <a:ln>
                  <a:noFill/>
                </a:ln>
                <a:effectLst/>
                <a:uLnTx/>
                <a:uFillTx/>
                <a:latin typeface="Consolas" panose="020B0609020204030204" pitchFamily="49" charset="0"/>
                <a:ea typeface="+mn-ea"/>
                <a:cs typeface="+mn-cs"/>
              </a:rPr>
              <a:t>v0: </a:t>
            </a: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“score”: 0.9765625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t>
            </a:r>
            <a:endParaRPr kumimoji="0" lang="en-US" sz="1050" b="0" i="0" u="none" strike="noStrike" kern="1200" cap="none" spc="0" normalizeH="0" baseline="0" noProof="0" dirty="0">
              <a:ln>
                <a:noFill/>
              </a:ln>
              <a:effectLst/>
              <a:uLnTx/>
              <a:uFillTx/>
              <a:latin typeface="Consolas" panose="020B0609020204030204" pitchFamily="49" charset="0"/>
              <a:ea typeface="+mn-ea"/>
            </a:endParaRPr>
          </a:p>
        </p:txBody>
      </p:sp>
      <p:sp>
        <p:nvSpPr>
          <p:cNvPr id="8" name="Rectangle 7"/>
          <p:cNvSpPr/>
          <p:nvPr/>
        </p:nvSpPr>
        <p:spPr>
          <a:xfrm>
            <a:off x="6082543" y="2222641"/>
            <a:ext cx="6460293" cy="3496342"/>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V1: [{ "name": "grass", "confidence": 0.9999992847442627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"outdoor", "confidence": 0.9999072551727295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"cat", "confidence": 0.99954754114151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"raccoon", "confidence": 0.9976195693016052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"grey", "confidence": 0.988935649394989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"confidence": 0.97904372215271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"standing", "confidence": 0.9632768630981445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"mammal", "confidence": 0.9366017580032349, "hint": "animal"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"aquarium", "confidence": 0.8946959376335144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"green", "confidence": 0.8844101428985596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"grass", "confidence": 0.8332059383392334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"water", "confidence": 0.5618471503257751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"grassy", "confidence": 0.48627158999443054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"lush", "confidence": 0.1874018907546997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"staring", "confidence": 0.165890634059906 }]</a:t>
            </a:r>
            <a:endParaRPr kumimoji="0" lang="en-US" sz="1570" b="0" i="0" u="none" strike="noStrike" kern="1200" cap="none" spc="0" normalizeH="0" baseline="0" noProof="0" dirty="0">
              <a:ln>
                <a:noFill/>
              </a:ln>
              <a:effectLst/>
              <a:uLnTx/>
              <a:uFillTx/>
              <a:latin typeface="Segoe UI"/>
              <a:ea typeface="+mn-ea"/>
            </a:endParaRPr>
          </a:p>
        </p:txBody>
      </p:sp>
      <p:sp>
        <p:nvSpPr>
          <p:cNvPr id="16" name="Rectangle 15"/>
          <p:cNvSpPr/>
          <p:nvPr/>
        </p:nvSpPr>
        <p:spPr bwMode="auto">
          <a:xfrm>
            <a:off x="7970837" y="1952968"/>
            <a:ext cx="3442657" cy="240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1" name="Group 20"/>
          <p:cNvGrpSpPr/>
          <p:nvPr/>
        </p:nvGrpSpPr>
        <p:grpSpPr>
          <a:xfrm>
            <a:off x="-355601" y="301625"/>
            <a:ext cx="1849438" cy="917575"/>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3" name="Picture 22"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a:gradFill>
                  <a:gsLst>
                    <a:gs pos="1250">
                      <a:srgbClr val="404040"/>
                    </a:gs>
                    <a:gs pos="100000">
                      <a:srgbClr val="404040"/>
                    </a:gs>
                  </a:gsLst>
                  <a:lin ang="5400000" scaled="0"/>
                </a:gradFill>
              </a:rPr>
              <a:t>Wackcoon</a:t>
            </a:r>
            <a:endParaRPr dirty="0">
              <a:gradFill>
                <a:gsLst>
                  <a:gs pos="1250">
                    <a:srgbClr val="404040"/>
                  </a:gs>
                  <a:gs pos="100000">
                    <a:srgbClr val="404040"/>
                  </a:gs>
                </a:gsLst>
                <a:lin ang="5400000" scaled="0"/>
              </a:gradFill>
            </a:endParaRPr>
          </a:p>
        </p:txBody>
      </p:sp>
      <p:pic>
        <p:nvPicPr>
          <p:cNvPr id="3" name="Picture 2"/>
          <p:cNvPicPr>
            <a:picLocks noChangeAspect="1"/>
          </p:cNvPicPr>
          <p:nvPr/>
        </p:nvPicPr>
        <p:blipFill>
          <a:blip r:embed="rId4"/>
          <a:stretch>
            <a:fillRect/>
          </a:stretch>
        </p:blipFill>
        <p:spPr>
          <a:xfrm>
            <a:off x="432857" y="1551514"/>
            <a:ext cx="2210862" cy="3905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5"/>
          <a:stretch>
            <a:fillRect/>
          </a:stretch>
        </p:blipFill>
        <p:spPr>
          <a:xfrm>
            <a:off x="2843194" y="1573629"/>
            <a:ext cx="2832118" cy="3971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6"/>
          <a:stretch>
            <a:fillRect/>
          </a:stretch>
        </p:blipFill>
        <p:spPr>
          <a:xfrm>
            <a:off x="960437" y="5567006"/>
            <a:ext cx="3934476" cy="1374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045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4.34006E-6 -0.03563 L -4.34006E-6 -3.23196E-6 " pathEditMode="relative" rAng="0" ptsTypes="AA">
                                      <p:cBhvr>
                                        <p:cTn id="9" dur="500" fill="hold"/>
                                        <p:tgtEl>
                                          <p:spTgt spid="11"/>
                                        </p:tgtEl>
                                        <p:attrNameLst>
                                          <p:attrName>ppt_x</p:attrName>
                                          <p:attrName>ppt_y</p:attrName>
                                        </p:attrNameLst>
                                      </p:cBhvr>
                                      <p:rCtr x="0" y="177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Rectangle 18"/>
            <p:cNvSpPr/>
            <p:nvPr/>
          </p:nvSpPr>
          <p:spPr>
            <a:xfrm>
              <a:off x="2729683" y="3681243"/>
              <a:ext cx="5113740" cy="383961"/>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Detect and recognize words within a photo</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OCR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8" descr="Screen Clipping"/>
            <p:cNvPicPr>
              <a:picLocks noChangeAspect="1"/>
            </p:cNvPicPr>
            <p:nvPr/>
          </p:nvPicPr>
          <p:blipFill rotWithShape="1">
            <a:blip r:embed="rId2">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2192163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13" y="1614841"/>
            <a:ext cx="4215356" cy="4795448"/>
          </a:xfrm>
          <a:prstGeom prst="rect">
            <a:avLst/>
          </a:prstGeom>
        </p:spPr>
      </p:pic>
      <p:sp>
        <p:nvSpPr>
          <p:cNvPr id="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OCR – Example</a:t>
            </a:r>
          </a:p>
        </p:txBody>
      </p:sp>
      <p:grpSp>
        <p:nvGrpSpPr>
          <p:cNvPr id="7" name="Group 6"/>
          <p:cNvGrpSpPr/>
          <p:nvPr/>
        </p:nvGrpSpPr>
        <p:grpSpPr>
          <a:xfrm>
            <a:off x="-355601" y="301625"/>
            <a:ext cx="1849438" cy="917575"/>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2" name="Picture 11"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7727430" y="1731546"/>
            <a:ext cx="4294682" cy="5262979"/>
          </a:xfrm>
          <a:prstGeom prst="rect">
            <a:avLst/>
          </a:prstGeom>
        </p:spPr>
        <p:txBody>
          <a:bodyPr wrap="square">
            <a:spAutoFit/>
          </a:bodyPr>
          <a:lstStyle/>
          <a:p>
            <a:pPr defTabSz="91440"/>
            <a:r>
              <a:rPr lang="en-US" sz="1400" dirty="0">
                <a:solidFill>
                  <a:srgbClr val="404040"/>
                </a:solidFill>
                <a:latin typeface="Consolas" panose="020B0609020204030204" pitchFamily="49" charset="0"/>
                <a:cs typeface="Consolas" panose="020B0609020204030204" pitchFamily="49" charset="0"/>
              </a:rPr>
              <a:t>JSON:</a:t>
            </a:r>
          </a:p>
          <a:p>
            <a:pPr defTabSz="91440"/>
            <a:r>
              <a:rPr lang="en-US" sz="1400" dirty="0">
                <a:solidFill>
                  <a:srgbClr val="404040"/>
                </a:solidFill>
                <a:latin typeface="Consolas" panose="020B0609020204030204" pitchFamily="49" charset="0"/>
                <a:cs typeface="Consolas" panose="020B0609020204030204" pitchFamily="49" charset="0"/>
              </a:rPr>
              <a:t>{</a:t>
            </a:r>
          </a:p>
          <a:p>
            <a:pPr defTabSz="91440"/>
            <a:r>
              <a:rPr lang="en-US" sz="1400" dirty="0">
                <a:solidFill>
                  <a:srgbClr val="404040"/>
                </a:solidFill>
                <a:latin typeface="Consolas" panose="020B0609020204030204" pitchFamily="49" charset="0"/>
                <a:cs typeface="Consolas" panose="020B0609020204030204" pitchFamily="49" charset="0"/>
              </a:rPr>
              <a:t>	"language": "</a:t>
            </a:r>
            <a:r>
              <a:rPr lang="en-US" sz="1400" dirty="0" err="1">
                <a:solidFill>
                  <a:srgbClr val="404040"/>
                </a:solidFill>
                <a:latin typeface="Consolas" panose="020B0609020204030204" pitchFamily="49" charset="0"/>
                <a:cs typeface="Consolas" panose="020B0609020204030204" pitchFamily="49" charset="0"/>
              </a:rPr>
              <a:t>en</a:t>
            </a:r>
            <a:r>
              <a:rPr lang="en-US" sz="1400" dirty="0">
                <a:solidFill>
                  <a:srgbClr val="404040"/>
                </a:solidFill>
                <a:latin typeface="Consolas" panose="020B0609020204030204" pitchFamily="49" charset="0"/>
                <a:cs typeface="Consolas" panose="020B0609020204030204" pitchFamily="49" charset="0"/>
              </a:rPr>
              <a:t>",</a:t>
            </a:r>
          </a:p>
          <a:p>
            <a:pPr defTabSz="91440"/>
            <a:r>
              <a:rPr lang="en-US" sz="1400" dirty="0">
                <a:solidFill>
                  <a:srgbClr val="404040"/>
                </a:solidFill>
                <a:latin typeface="Consolas" panose="020B0609020204030204" pitchFamily="49" charset="0"/>
                <a:cs typeface="Consolas" panose="020B0609020204030204" pitchFamily="49" charset="0"/>
              </a:rPr>
              <a:t>	"orientation": "Up",</a:t>
            </a:r>
          </a:p>
          <a:p>
            <a:pPr defTabSz="91440"/>
            <a:r>
              <a:rPr lang="en-US" sz="1400" dirty="0">
                <a:solidFill>
                  <a:srgbClr val="404040"/>
                </a:solidFill>
                <a:latin typeface="Consolas" panose="020B0609020204030204" pitchFamily="49" charset="0"/>
                <a:cs typeface="Consolas" panose="020B0609020204030204" pitchFamily="49" charset="0"/>
              </a:rPr>
              <a:t>	"regions":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"41,77,918,440",</a:t>
            </a:r>
          </a:p>
          <a:p>
            <a:pPr defTabSz="91440"/>
            <a:r>
              <a:rPr lang="en-US" sz="1400" dirty="0">
                <a:solidFill>
                  <a:srgbClr val="404040"/>
                </a:solidFill>
                <a:latin typeface="Consolas" panose="020B0609020204030204" pitchFamily="49" charset="0"/>
                <a:cs typeface="Consolas" panose="020B0609020204030204" pitchFamily="49" charset="0"/>
              </a:rPr>
              <a:t>			"lines":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"41,77,723,89",</a:t>
            </a:r>
          </a:p>
          <a:p>
            <a:pPr defTabSz="91440"/>
            <a:r>
              <a:rPr lang="en-US" sz="1400" dirty="0">
                <a:solidFill>
                  <a:srgbClr val="404040"/>
                </a:solidFill>
                <a:latin typeface="Consolas" panose="020B0609020204030204" pitchFamily="49" charset="0"/>
                <a:cs typeface="Consolas" panose="020B0609020204030204" pitchFamily="49" charset="0"/>
              </a:rPr>
              <a:t>					"words":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"41,102,225,64",</a:t>
            </a:r>
          </a:p>
          <a:p>
            <a:pPr defTabSz="91440"/>
            <a:r>
              <a:rPr lang="en-US" sz="1400" dirty="0">
                <a:solidFill>
                  <a:srgbClr val="404040"/>
                </a:solidFill>
                <a:latin typeface="Consolas" panose="020B0609020204030204" pitchFamily="49" charset="0"/>
                <a:cs typeface="Consolas" panose="020B0609020204030204" pitchFamily="49" charset="0"/>
              </a:rPr>
              <a:t>							"text": "LIFE"</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"356,89,94,62",</a:t>
            </a:r>
          </a:p>
          <a:p>
            <a:pPr defTabSz="91440"/>
            <a:r>
              <a:rPr lang="en-US" sz="1400" dirty="0">
                <a:solidFill>
                  <a:srgbClr val="404040"/>
                </a:solidFill>
                <a:latin typeface="Consolas" panose="020B0609020204030204" pitchFamily="49" charset="0"/>
                <a:cs typeface="Consolas" panose="020B0609020204030204" pitchFamily="49" charset="0"/>
              </a:rPr>
              <a:t>							"text": "IS"</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"539,77,225,64",</a:t>
            </a:r>
          </a:p>
          <a:p>
            <a:pPr defTabSz="91440"/>
            <a:r>
              <a:rPr lang="en-US" sz="1400" dirty="0">
                <a:solidFill>
                  <a:srgbClr val="404040"/>
                </a:solidFill>
                <a:latin typeface="Consolas" panose="020B0609020204030204" pitchFamily="49" charset="0"/>
                <a:cs typeface="Consolas" panose="020B0609020204030204" pitchFamily="49" charset="0"/>
              </a:rPr>
              <a:t>							"text": "LIKE"</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 .</a:t>
            </a:r>
          </a:p>
        </p:txBody>
      </p:sp>
      <p:sp>
        <p:nvSpPr>
          <p:cNvPr id="13" name="Rectangle 12"/>
          <p:cNvSpPr/>
          <p:nvPr/>
        </p:nvSpPr>
        <p:spPr>
          <a:xfrm>
            <a:off x="7727430" y="301625"/>
            <a:ext cx="4294682" cy="1169551"/>
          </a:xfrm>
          <a:prstGeom prst="rect">
            <a:avLst/>
          </a:prstGeom>
        </p:spPr>
        <p:txBody>
          <a:bodyPr wrap="square">
            <a:spAutoFit/>
          </a:bodyPr>
          <a:lstStyle/>
          <a:p>
            <a:pPr defTabSz="91440"/>
            <a:r>
              <a:rPr lang="en-US" sz="1400" dirty="0">
                <a:solidFill>
                  <a:srgbClr val="404040"/>
                </a:solidFill>
                <a:latin typeface="Consolas" panose="020B0609020204030204" pitchFamily="49" charset="0"/>
                <a:cs typeface="Consolas" panose="020B0609020204030204" pitchFamily="49" charset="0"/>
              </a:rPr>
              <a:t>TEXT:</a:t>
            </a:r>
          </a:p>
          <a:p>
            <a:pPr defTabSz="91440"/>
            <a:r>
              <a:rPr lang="en-US" sz="1400" dirty="0">
                <a:solidFill>
                  <a:srgbClr val="404040"/>
                </a:solidFill>
                <a:latin typeface="Consolas" panose="020B0609020204030204" pitchFamily="49" charset="0"/>
                <a:cs typeface="Consolas" panose="020B0609020204030204" pitchFamily="49" charset="0"/>
              </a:rPr>
              <a:t>LIFE IS LIKE</a:t>
            </a:r>
          </a:p>
          <a:p>
            <a:pPr defTabSz="91440"/>
            <a:r>
              <a:rPr lang="en-US" sz="1400" dirty="0">
                <a:solidFill>
                  <a:srgbClr val="404040"/>
                </a:solidFill>
                <a:latin typeface="Consolas" panose="020B0609020204030204" pitchFamily="49" charset="0"/>
                <a:cs typeface="Consolas" panose="020B0609020204030204" pitchFamily="49" charset="0"/>
              </a:rPr>
              <a:t>RIDING A BICYCLE</a:t>
            </a:r>
          </a:p>
          <a:p>
            <a:pPr defTabSz="91440"/>
            <a:r>
              <a:rPr lang="en-US" sz="1400" dirty="0">
                <a:solidFill>
                  <a:srgbClr val="404040"/>
                </a:solidFill>
                <a:latin typeface="Consolas" panose="020B0609020204030204" pitchFamily="49" charset="0"/>
                <a:cs typeface="Consolas" panose="020B0609020204030204" pitchFamily="49" charset="0"/>
              </a:rPr>
              <a:t>TO KEEP YOUR BALANCE</a:t>
            </a:r>
          </a:p>
          <a:p>
            <a:pPr defTabSz="91440"/>
            <a:r>
              <a:rPr lang="en-US" sz="1400" dirty="0">
                <a:solidFill>
                  <a:srgbClr val="404040"/>
                </a:solidFill>
                <a:latin typeface="Consolas" panose="020B0609020204030204" pitchFamily="49" charset="0"/>
                <a:cs typeface="Consolas" panose="020B0609020204030204" pitchFamily="49" charset="0"/>
              </a:rPr>
              <a:t>YOU MUST KEEP MOVING</a:t>
            </a:r>
          </a:p>
        </p:txBody>
      </p:sp>
      <p:grpSp>
        <p:nvGrpSpPr>
          <p:cNvPr id="15" name="Group 14"/>
          <p:cNvGrpSpPr/>
          <p:nvPr/>
        </p:nvGrpSpPr>
        <p:grpSpPr>
          <a:xfrm>
            <a:off x="7824865" y="1538632"/>
            <a:ext cx="4534525" cy="143665"/>
            <a:chOff x="7824865" y="1538632"/>
            <a:chExt cx="4534525" cy="143665"/>
          </a:xfrm>
        </p:grpSpPr>
        <p:cxnSp>
          <p:nvCxnSpPr>
            <p:cNvPr id="5" name="Straight Connector 4"/>
            <p:cNvCxnSpPr/>
            <p:nvPr/>
          </p:nvCxnSpPr>
          <p:spPr>
            <a:xfrm>
              <a:off x="7824865" y="1538632"/>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824865" y="1682297"/>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009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Rectangle 18"/>
            <p:cNvSpPr/>
            <p:nvPr/>
          </p:nvSpPr>
          <p:spPr>
            <a:xfrm>
              <a:off x="2729683" y="3544999"/>
              <a:ext cx="3211673" cy="717840"/>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Scale and crop an image, </a:t>
              </a:r>
              <a:br>
                <a:rPr lang="en-US" sz="4000" dirty="0">
                  <a:gradFill>
                    <a:gsLst>
                      <a:gs pos="1250">
                        <a:srgbClr val="404040"/>
                      </a:gs>
                      <a:gs pos="100000">
                        <a:srgbClr val="404040"/>
                      </a:gs>
                    </a:gsLst>
                    <a:lin ang="5400000" scaled="0"/>
                  </a:gradFill>
                  <a:latin typeface="Segoe UI Light"/>
                </a:rPr>
              </a:br>
              <a:r>
                <a:rPr lang="en-US" sz="4000" dirty="0">
                  <a:gradFill>
                    <a:gsLst>
                      <a:gs pos="1250">
                        <a:srgbClr val="404040"/>
                      </a:gs>
                      <a:gs pos="100000">
                        <a:srgbClr val="404040"/>
                      </a:gs>
                    </a:gsLst>
                    <a:lin ang="5400000" scaled="0"/>
                  </a:gradFill>
                  <a:latin typeface="Segoe UI Light"/>
                </a:rPr>
                <a:t>while retaining key content</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Smart Thumbnail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401129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74638" y="0"/>
            <a:ext cx="12430125" cy="6467475"/>
          </a:xfrm>
          <a:prstGeom prst="rect">
            <a:avLst/>
          </a:prstGeom>
        </p:spPr>
      </p:pic>
      <p:sp>
        <p:nvSpPr>
          <p:cNvPr id="4" name="Flowchart: Process 4"/>
          <p:cNvSpPr/>
          <p:nvPr/>
        </p:nvSpPr>
        <p:spPr bwMode="auto">
          <a:xfrm>
            <a:off x="-1" y="4792661"/>
            <a:ext cx="12436475" cy="2201863"/>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itle 1"/>
          <p:cNvSpPr txBox="1">
            <a:spLocks/>
          </p:cNvSpPr>
          <p:nvPr/>
        </p:nvSpPr>
        <p:spPr>
          <a:xfrm>
            <a:off x="95832" y="4792661"/>
            <a:ext cx="10058399" cy="114300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dirty="0">
                <a:solidFill>
                  <a:schemeClr val="bg1"/>
                </a:solidFill>
              </a:rPr>
              <a:t>Face and Voice Recognition </a:t>
            </a:r>
          </a:p>
        </p:txBody>
      </p:sp>
      <p:sp>
        <p:nvSpPr>
          <p:cNvPr id="33" name="Oval Callout 6"/>
          <p:cNvSpPr/>
          <p:nvPr/>
        </p:nvSpPr>
        <p:spPr bwMode="auto">
          <a:xfrm>
            <a:off x="8885237" y="449262"/>
            <a:ext cx="3399705" cy="1483916"/>
          </a:xfrm>
          <a:prstGeom prst="wedgeEllipseCallout">
            <a:avLst>
              <a:gd name="adj1" fmla="val -44310"/>
              <a:gd name="adj2" fmla="val 50709"/>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“Hello? Is it me you're looking for?”</a:t>
            </a:r>
          </a:p>
        </p:txBody>
      </p:sp>
      <p:sp>
        <p:nvSpPr>
          <p:cNvPr id="34" name="Title 1"/>
          <p:cNvSpPr txBox="1">
            <a:spLocks/>
          </p:cNvSpPr>
          <p:nvPr/>
        </p:nvSpPr>
        <p:spPr>
          <a:xfrm>
            <a:off x="95832" y="5504655"/>
            <a:ext cx="10058399" cy="6937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Using Microsoft Cognitive Services</a:t>
            </a:r>
          </a:p>
        </p:txBody>
      </p:sp>
      <p:sp>
        <p:nvSpPr>
          <p:cNvPr id="35" name="Title 1"/>
          <p:cNvSpPr txBox="1">
            <a:spLocks/>
          </p:cNvSpPr>
          <p:nvPr/>
        </p:nvSpPr>
        <p:spPr>
          <a:xfrm>
            <a:off x="97299" y="6255492"/>
            <a:ext cx="10058399" cy="6937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solidFill>
                  <a:schemeClr val="bg1"/>
                </a:solidFill>
                <a:latin typeface="Adobe Heiti Std R" panose="020B0400000000000000" pitchFamily="34" charset="-128"/>
                <a:ea typeface="Adobe Heiti Std R" panose="020B0400000000000000" pitchFamily="34" charset="-128"/>
              </a:rPr>
              <a:t>Daniel Egan - Microsoft</a:t>
            </a:r>
          </a:p>
        </p:txBody>
      </p:sp>
    </p:spTree>
    <p:extLst>
      <p:ext uri="{BB962C8B-B14F-4D97-AF65-F5344CB8AC3E}">
        <p14:creationId xmlns:p14="http://schemas.microsoft.com/office/powerpoint/2010/main" val="2788968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741474" y="1123898"/>
            <a:ext cx="6701430" cy="2783342"/>
          </a:xfrm>
          <a:prstGeom prst="rect">
            <a:avLst/>
          </a:prstGeom>
        </p:spPr>
      </p:pic>
      <p:pic>
        <p:nvPicPr>
          <p:cNvPr id="9" name="Picture 8"/>
          <p:cNvPicPr>
            <a:picLocks noChangeAspect="1"/>
          </p:cNvPicPr>
          <p:nvPr/>
        </p:nvPicPr>
        <p:blipFill>
          <a:blip r:embed="rId4"/>
          <a:stretch>
            <a:fillRect/>
          </a:stretch>
        </p:blipFill>
        <p:spPr>
          <a:xfrm>
            <a:off x="2741474" y="3907444"/>
            <a:ext cx="6687156" cy="2761932"/>
          </a:xfrm>
          <a:prstGeom prst="rect">
            <a:avLst/>
          </a:prstGeom>
        </p:spPr>
      </p:pic>
      <p:pic>
        <p:nvPicPr>
          <p:cNvPr id="11" name="Picture 10"/>
          <p:cNvPicPr>
            <a:picLocks noChangeAspect="1"/>
          </p:cNvPicPr>
          <p:nvPr/>
        </p:nvPicPr>
        <p:blipFill rotWithShape="1">
          <a:blip r:embed="rId5"/>
          <a:srcRect l="7093" t="7048"/>
          <a:stretch/>
        </p:blipFill>
        <p:spPr>
          <a:xfrm>
            <a:off x="6331018" y="1404934"/>
            <a:ext cx="2944933" cy="2376492"/>
          </a:xfrm>
          <a:prstGeom prst="rect">
            <a:avLst/>
          </a:prstGeom>
        </p:spPr>
      </p:pic>
      <p:pic>
        <p:nvPicPr>
          <p:cNvPr id="12" name="Picture 11"/>
          <p:cNvPicPr>
            <a:picLocks noChangeAspect="1"/>
          </p:cNvPicPr>
          <p:nvPr/>
        </p:nvPicPr>
        <p:blipFill rotWithShape="1">
          <a:blip r:embed="rId6"/>
          <a:srcRect l="3800" t="5337"/>
          <a:stretch/>
        </p:blipFill>
        <p:spPr>
          <a:xfrm>
            <a:off x="6323013" y="4167188"/>
            <a:ext cx="2922588" cy="2355968"/>
          </a:xfrm>
          <a:prstGeom prst="rect">
            <a:avLst/>
          </a:prstGeom>
        </p:spPr>
      </p:pic>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Smart Thumbnail – Example</a:t>
            </a:r>
          </a:p>
        </p:txBody>
      </p:sp>
      <p:grpSp>
        <p:nvGrpSpPr>
          <p:cNvPr id="13" name="Group 12"/>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rotWithShape="1">
            <a:blip r:embed="rId7">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479903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231717"/>
            <a:ext cx="8275638" cy="286232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a:gradFill>
                  <a:gsLst>
                    <a:gs pos="1250">
                      <a:srgbClr val="404040"/>
                    </a:gs>
                    <a:gs pos="100000">
                      <a:srgbClr val="404040"/>
                    </a:gs>
                  </a:gsLst>
                  <a:lin ang="5400000" scaled="0"/>
                </a:gradFill>
              </a:rPr>
              <a:t>Face APIs</a:t>
            </a:r>
            <a:br>
              <a:rPr lang="en-US" kern="0" dirty="0">
                <a:gradFill>
                  <a:gsLst>
                    <a:gs pos="1250">
                      <a:srgbClr val="404040"/>
                    </a:gs>
                    <a:gs pos="100000">
                      <a:srgbClr val="404040"/>
                    </a:gs>
                  </a:gsLst>
                  <a:lin ang="5400000" scaled="0"/>
                </a:gradFill>
              </a:rPr>
            </a:br>
            <a:r>
              <a:rPr lang="en-US" sz="3200" dirty="0">
                <a:gradFill>
                  <a:gsLst>
                    <a:gs pos="1250">
                      <a:srgbClr val="404040"/>
                    </a:gs>
                    <a:gs pos="100000">
                      <a:srgbClr val="404040"/>
                    </a:gs>
                  </a:gsLst>
                  <a:lin ang="5400000" scaled="0"/>
                </a:gradFill>
                <a:latin typeface="Segoe UI"/>
              </a:rPr>
              <a:t>Detection</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Verification</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Grouping</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Identification</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119386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4.17612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Detection</a:t>
            </a:r>
          </a:p>
        </p:txBody>
      </p:sp>
      <p:grpSp>
        <p:nvGrpSpPr>
          <p:cNvPr id="14" name="Group 13"/>
          <p:cNvGrpSpPr/>
          <p:nvPr/>
        </p:nvGrpSpPr>
        <p:grpSpPr>
          <a:xfrm>
            <a:off x="0" y="1453734"/>
            <a:ext cx="13201460" cy="528996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200" dirty="0">
                  <a:solidFill>
                    <a:srgbClr val="404040"/>
                  </a:solidFill>
                  <a:latin typeface="Consolas" panose="020B0609020204030204" pitchFamily="49" charset="0"/>
                  <a:cs typeface="Consolas" panose="020B0609020204030204" pitchFamily="49" charset="0"/>
                </a:rPr>
                <a:t>Detection Result:</a:t>
              </a:r>
            </a:p>
            <a:p>
              <a:r>
                <a:rPr lang="en-US" sz="1200" dirty="0">
                  <a:solidFill>
                    <a:srgbClr val="404040"/>
                  </a:solidFill>
                  <a:latin typeface="Consolas" panose="020B0609020204030204" pitchFamily="49" charset="0"/>
                  <a:cs typeface="Consolas" panose="020B0609020204030204" pitchFamily="49" charset="0"/>
                </a:rPr>
                <a:t>JSON:</a:t>
              </a:r>
            </a:p>
            <a:p>
              <a:r>
                <a:rPr lang="en-US" sz="1200" dirty="0">
                  <a:solidFill>
                    <a:srgbClr val="404040"/>
                  </a:solidFill>
                  <a:latin typeface="Consolas" panose="020B0609020204030204" pitchFamily="49" charset="0"/>
                  <a:cs typeface="Consolas" panose="020B0609020204030204" pitchFamily="49" charset="0"/>
                </a:rPr>
                <a:t>[</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faceRectangle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"width": 109,</a:t>
              </a:r>
            </a:p>
            <a:p>
              <a:r>
                <a:rPr lang="en-US" sz="1200" dirty="0">
                  <a:solidFill>
                    <a:srgbClr val="404040"/>
                  </a:solidFill>
                  <a:latin typeface="Consolas" panose="020B0609020204030204" pitchFamily="49" charset="0"/>
                  <a:cs typeface="Consolas" panose="020B0609020204030204" pitchFamily="49" charset="0"/>
                </a:rPr>
                <a:t>      "height": 109,</a:t>
              </a:r>
            </a:p>
            <a:p>
              <a:r>
                <a:rPr lang="en-US" sz="1200" dirty="0">
                  <a:solidFill>
                    <a:srgbClr val="404040"/>
                  </a:solidFill>
                  <a:latin typeface="Consolas" panose="020B0609020204030204" pitchFamily="49" charset="0"/>
                  <a:cs typeface="Consolas" panose="020B0609020204030204" pitchFamily="49" charset="0"/>
                </a:rPr>
                <a:t>      "left": 62,</a:t>
              </a:r>
            </a:p>
            <a:p>
              <a:r>
                <a:rPr lang="en-US" sz="1200" dirty="0">
                  <a:solidFill>
                    <a:srgbClr val="404040"/>
                  </a:solidFill>
                  <a:latin typeface="Consolas" panose="020B0609020204030204" pitchFamily="49" charset="0"/>
                  <a:cs typeface="Consolas" panose="020B0609020204030204" pitchFamily="49" charset="0"/>
                </a:rPr>
                <a:t>      "top": 62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"attributes": {</a:t>
              </a:r>
            </a:p>
            <a:p>
              <a:r>
                <a:rPr lang="en-US" sz="1200" dirty="0">
                  <a:solidFill>
                    <a:srgbClr val="404040"/>
                  </a:solidFill>
                  <a:latin typeface="Consolas" panose="020B0609020204030204" pitchFamily="49" charset="0"/>
                  <a:cs typeface="Consolas" panose="020B0609020204030204" pitchFamily="49" charset="0"/>
                </a:rPr>
                <a:t>      "age": 41,</a:t>
              </a:r>
            </a:p>
            <a:p>
              <a:r>
                <a:rPr lang="en-US" sz="1200" dirty="0">
                  <a:solidFill>
                    <a:srgbClr val="404040"/>
                  </a:solidFill>
                  <a:latin typeface="Consolas" panose="020B0609020204030204" pitchFamily="49" charset="0"/>
                  <a:cs typeface="Consolas" panose="020B0609020204030204" pitchFamily="49" charset="0"/>
                </a:rPr>
                <a:t>      "gender": "male",</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headPose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"roll": "2.9",</a:t>
              </a:r>
            </a:p>
            <a:p>
              <a:r>
                <a:rPr lang="en-US" sz="1200" dirty="0">
                  <a:solidFill>
                    <a:srgbClr val="404040"/>
                  </a:solidFill>
                  <a:latin typeface="Consolas" panose="020B0609020204030204" pitchFamily="49" charset="0"/>
                  <a:cs typeface="Consolas" panose="020B0609020204030204" pitchFamily="49" charset="0"/>
                </a:rPr>
                <a:t>        "yaw": "-1.3",</a:t>
              </a:r>
            </a:p>
            <a:p>
              <a:r>
                <a:rPr lang="en-US" sz="1200" dirty="0">
                  <a:solidFill>
                    <a:srgbClr val="404040"/>
                  </a:solidFill>
                  <a:latin typeface="Consolas" panose="020B0609020204030204" pitchFamily="49" charset="0"/>
                  <a:cs typeface="Consolas" panose="020B0609020204030204" pitchFamily="49" charset="0"/>
                </a:rPr>
                <a:t>        "pitch": "0.0"</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faceLandmarks</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pupilLeft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"93.6",</a:t>
              </a:r>
            </a:p>
            <a:p>
              <a:r>
                <a:rPr lang="en-US" sz="1200" dirty="0">
                  <a:solidFill>
                    <a:srgbClr val="404040"/>
                  </a:solidFill>
                  <a:latin typeface="Consolas" panose="020B0609020204030204" pitchFamily="49" charset="0"/>
                  <a:cs typeface="Consolas" panose="020B0609020204030204" pitchFamily="49" charset="0"/>
                </a:rPr>
                <a:t>        "y": "88.2"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pupilRight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"138.4",</a:t>
              </a:r>
            </a:p>
            <a:p>
              <a:r>
                <a:rPr lang="en-US" sz="1200" dirty="0">
                  <a:solidFill>
                    <a:srgbClr val="404040"/>
                  </a:solidFill>
                  <a:latin typeface="Consolas" panose="020B0609020204030204" pitchFamily="49" charset="0"/>
                  <a:cs typeface="Consolas" panose="020B0609020204030204" pitchFamily="49" charset="0"/>
                </a:rPr>
                <a:t>        "y": "91.7"</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72" name="Freeform 7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884494" y="4653212"/>
            <a:ext cx="722505" cy="523220"/>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INPUT</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IMAGE</a:t>
            </a:r>
            <a:endParaRPr lang="zh-CN" altLang="en-US" sz="1400" dirty="0">
              <a:gradFill>
                <a:gsLst>
                  <a:gs pos="97345">
                    <a:srgbClr val="FFFFFF"/>
                  </a:gs>
                  <a:gs pos="79646">
                    <a:srgbClr val="FFFFFF"/>
                  </a:gs>
                </a:gsLst>
                <a:lin ang="5400000" scaled="0"/>
              </a:gradFill>
            </a:endParaRPr>
          </a:p>
        </p:txBody>
      </p:sp>
      <p:grpSp>
        <p:nvGrpSpPr>
          <p:cNvPr id="20" name="Group 19"/>
          <p:cNvGrpSpPr/>
          <p:nvPr/>
        </p:nvGrpSpPr>
        <p:grpSpPr>
          <a:xfrm>
            <a:off x="-355601" y="301625"/>
            <a:ext cx="1849438" cy="917575"/>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22" name="Picture 21"/>
          <p:cNvPicPr>
            <a:picLocks noChangeAspect="1"/>
          </p:cNvPicPr>
          <p:nvPr/>
        </p:nvPicPr>
        <p:blipFill>
          <a:blip r:embed="rId4"/>
          <a:stretch>
            <a:fillRect/>
          </a:stretch>
        </p:blipFill>
        <p:spPr>
          <a:xfrm>
            <a:off x="3881188" y="2811462"/>
            <a:ext cx="2008148" cy="1951955"/>
          </a:xfrm>
          <a:prstGeom prst="rect">
            <a:avLst/>
          </a:prstGeom>
        </p:spPr>
      </p:pic>
      <p:grpSp>
        <p:nvGrpSpPr>
          <p:cNvPr id="3" name="Group 2"/>
          <p:cNvGrpSpPr/>
          <p:nvPr/>
        </p:nvGrpSpPr>
        <p:grpSpPr>
          <a:xfrm>
            <a:off x="269876" y="2811462"/>
            <a:ext cx="2024680" cy="1856456"/>
            <a:chOff x="684570" y="3230562"/>
            <a:chExt cx="1609985" cy="1437356"/>
          </a:xfrm>
        </p:grpSpPr>
        <p:sp>
          <p:nvSpPr>
            <p:cNvPr id="11" name="Half Frame 10"/>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Half Frame 24"/>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Half Frame 25"/>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Half Frame 26"/>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73" name="Group 72"/>
          <p:cNvGrpSpPr/>
          <p:nvPr/>
        </p:nvGrpSpPr>
        <p:grpSpPr>
          <a:xfrm>
            <a:off x="5761038" y="3653531"/>
            <a:ext cx="1676401" cy="623315"/>
            <a:chOff x="2255836" y="3653531"/>
            <a:chExt cx="1676401" cy="623315"/>
          </a:xfrm>
        </p:grpSpPr>
        <p:sp>
          <p:nvSpPr>
            <p:cNvPr id="74" name="Right Arrow 73"/>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264310" y="3781520"/>
              <a:ext cx="1413272"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ATTRIBUTES</a:t>
              </a:r>
            </a:p>
          </p:txBody>
        </p:sp>
      </p:grpSp>
      <p:grpSp>
        <p:nvGrpSpPr>
          <p:cNvPr id="12" name="Group 11"/>
          <p:cNvGrpSpPr/>
          <p:nvPr/>
        </p:nvGrpSpPr>
        <p:grpSpPr>
          <a:xfrm>
            <a:off x="2255836" y="3653531"/>
            <a:ext cx="1676401" cy="623315"/>
            <a:chOff x="2255836" y="3653531"/>
            <a:chExt cx="1676401" cy="623315"/>
          </a:xfrm>
        </p:grpSpPr>
        <p:sp>
          <p:nvSpPr>
            <p:cNvPr id="10" name="Right Arrow 9"/>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284476" y="3769797"/>
              <a:ext cx="1372940"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DETECTION</a:t>
              </a:r>
              <a:endParaRPr lang="zh-CN" altLang="en-US" dirty="0">
                <a:gradFill>
                  <a:gsLst>
                    <a:gs pos="79646">
                      <a:srgbClr val="FFFFFF"/>
                    </a:gs>
                    <a:gs pos="45000">
                      <a:srgbClr val="FFFFFF"/>
                    </a:gs>
                  </a:gsLst>
                  <a:lin ang="5400000" scaled="0"/>
                </a:gradFill>
              </a:endParaRPr>
            </a:p>
          </p:txBody>
        </p:sp>
      </p:grpSp>
      <p:sp>
        <p:nvSpPr>
          <p:cNvPr id="49" name="TextBox 48"/>
          <p:cNvSpPr txBox="1"/>
          <p:nvPr/>
        </p:nvSpPr>
        <p:spPr>
          <a:xfrm>
            <a:off x="3017838" y="4644100"/>
            <a:ext cx="3585078" cy="523220"/>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FACIAL</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RECTANGLE + LANDMARKS</a:t>
            </a:r>
          </a:p>
        </p:txBody>
      </p:sp>
    </p:spTree>
    <p:extLst>
      <p:ext uri="{BB962C8B-B14F-4D97-AF65-F5344CB8AC3E}">
        <p14:creationId xmlns:p14="http://schemas.microsoft.com/office/powerpoint/2010/main" val="1571265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Detection</a:t>
            </a:r>
          </a:p>
        </p:txBody>
      </p:sp>
      <p:grpSp>
        <p:nvGrpSpPr>
          <p:cNvPr id="14" name="Group 13"/>
          <p:cNvGrpSpPr/>
          <p:nvPr/>
        </p:nvGrpSpPr>
        <p:grpSpPr>
          <a:xfrm>
            <a:off x="0" y="1453734"/>
            <a:ext cx="13201460" cy="528996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200" dirty="0">
                  <a:solidFill>
                    <a:srgbClr val="404040"/>
                  </a:solidFill>
                  <a:latin typeface="Consolas" panose="020B0609020204030204" pitchFamily="49" charset="0"/>
                  <a:cs typeface="Consolas" panose="020B0609020204030204" pitchFamily="49" charset="0"/>
                </a:rPr>
                <a:t>Detection Result:</a:t>
              </a:r>
            </a:p>
            <a:p>
              <a:r>
                <a:rPr lang="en-US" sz="1200" dirty="0">
                  <a:solidFill>
                    <a:srgbClr val="404040"/>
                  </a:solidFill>
                  <a:latin typeface="Consolas" panose="020B0609020204030204" pitchFamily="49" charset="0"/>
                  <a:cs typeface="Consolas" panose="020B0609020204030204" pitchFamily="49" charset="0"/>
                </a:rPr>
                <a:t>JSON:</a:t>
              </a:r>
            </a:p>
            <a:p>
              <a:r>
                <a:rPr lang="en-US" sz="1200" dirty="0">
                  <a:solidFill>
                    <a:srgbClr val="404040"/>
                  </a:solidFill>
                  <a:latin typeface="Consolas" panose="020B0609020204030204" pitchFamily="49" charset="0"/>
                  <a:cs typeface="Consolas" panose="020B0609020204030204" pitchFamily="49" charset="0"/>
                </a:rPr>
                <a:t>[</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faceRectangle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"width": 109,</a:t>
              </a:r>
            </a:p>
            <a:p>
              <a:r>
                <a:rPr lang="en-US" sz="1200" dirty="0">
                  <a:solidFill>
                    <a:srgbClr val="404040"/>
                  </a:solidFill>
                  <a:latin typeface="Consolas" panose="020B0609020204030204" pitchFamily="49" charset="0"/>
                  <a:cs typeface="Consolas" panose="020B0609020204030204" pitchFamily="49" charset="0"/>
                </a:rPr>
                <a:t>      "height": 109,</a:t>
              </a:r>
            </a:p>
            <a:p>
              <a:r>
                <a:rPr lang="en-US" sz="1200" dirty="0">
                  <a:solidFill>
                    <a:srgbClr val="404040"/>
                  </a:solidFill>
                  <a:latin typeface="Consolas" panose="020B0609020204030204" pitchFamily="49" charset="0"/>
                  <a:cs typeface="Consolas" panose="020B0609020204030204" pitchFamily="49" charset="0"/>
                </a:rPr>
                <a:t>      "left": 62,</a:t>
              </a:r>
            </a:p>
            <a:p>
              <a:r>
                <a:rPr lang="en-US" sz="1200" dirty="0">
                  <a:solidFill>
                    <a:srgbClr val="404040"/>
                  </a:solidFill>
                  <a:latin typeface="Consolas" panose="020B0609020204030204" pitchFamily="49" charset="0"/>
                  <a:cs typeface="Consolas" panose="020B0609020204030204" pitchFamily="49" charset="0"/>
                </a:rPr>
                <a:t>      "top": 62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"attributes": {</a:t>
              </a:r>
            </a:p>
            <a:p>
              <a:r>
                <a:rPr lang="en-US" sz="1200" dirty="0">
                  <a:solidFill>
                    <a:srgbClr val="404040"/>
                  </a:solidFill>
                  <a:latin typeface="Consolas" panose="020B0609020204030204" pitchFamily="49" charset="0"/>
                  <a:cs typeface="Consolas" panose="020B0609020204030204" pitchFamily="49" charset="0"/>
                </a:rPr>
                <a:t>      "age": 31,</a:t>
              </a:r>
            </a:p>
            <a:p>
              <a:r>
                <a:rPr lang="en-US" sz="1200" dirty="0">
                  <a:solidFill>
                    <a:srgbClr val="404040"/>
                  </a:solidFill>
                  <a:latin typeface="Consolas" panose="020B0609020204030204" pitchFamily="49" charset="0"/>
                  <a:cs typeface="Consolas" panose="020B0609020204030204" pitchFamily="49" charset="0"/>
                </a:rPr>
                <a:t>      "gender": "male",</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headPose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"roll": "2.9",</a:t>
              </a:r>
            </a:p>
            <a:p>
              <a:r>
                <a:rPr lang="en-US" sz="1200" dirty="0">
                  <a:solidFill>
                    <a:srgbClr val="404040"/>
                  </a:solidFill>
                  <a:latin typeface="Consolas" panose="020B0609020204030204" pitchFamily="49" charset="0"/>
                  <a:cs typeface="Consolas" panose="020B0609020204030204" pitchFamily="49" charset="0"/>
                </a:rPr>
                <a:t>        "yaw": "-1.3",</a:t>
              </a:r>
            </a:p>
            <a:p>
              <a:r>
                <a:rPr lang="en-US" sz="1200" dirty="0">
                  <a:solidFill>
                    <a:srgbClr val="404040"/>
                  </a:solidFill>
                  <a:latin typeface="Consolas" panose="020B0609020204030204" pitchFamily="49" charset="0"/>
                  <a:cs typeface="Consolas" panose="020B0609020204030204" pitchFamily="49" charset="0"/>
                </a:rPr>
                <a:t>        "pitch": "0.0"</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faceLandmarks</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pupilLeft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"93.6",</a:t>
              </a:r>
            </a:p>
            <a:p>
              <a:r>
                <a:rPr lang="en-US" sz="1200" dirty="0">
                  <a:solidFill>
                    <a:srgbClr val="404040"/>
                  </a:solidFill>
                  <a:latin typeface="Consolas" panose="020B0609020204030204" pitchFamily="49" charset="0"/>
                  <a:cs typeface="Consolas" panose="020B0609020204030204" pitchFamily="49" charset="0"/>
                </a:rPr>
                <a:t>        "y": "88.2"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pupilRight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"138.4",</a:t>
              </a:r>
            </a:p>
            <a:p>
              <a:r>
                <a:rPr lang="en-US" sz="1200" dirty="0">
                  <a:solidFill>
                    <a:srgbClr val="404040"/>
                  </a:solidFill>
                  <a:latin typeface="Consolas" panose="020B0609020204030204" pitchFamily="49" charset="0"/>
                  <a:cs typeface="Consolas" panose="020B0609020204030204" pitchFamily="49" charset="0"/>
                </a:rPr>
                <a:t>        "y": "91.7"</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72" name="Freeform 7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55601" y="301625"/>
            <a:ext cx="1849438" cy="917575"/>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3" name="Group 32"/>
          <p:cNvGrpSpPr/>
          <p:nvPr/>
        </p:nvGrpSpPr>
        <p:grpSpPr>
          <a:xfrm>
            <a:off x="1844233" y="3585948"/>
            <a:ext cx="1418868" cy="1418868"/>
            <a:chOff x="-1249363" y="2430462"/>
            <a:chExt cx="1143000" cy="1143000"/>
          </a:xfrm>
          <a:solidFill>
            <a:srgbClr val="FFFFFF"/>
          </a:solidFill>
        </p:grpSpPr>
        <p:sp>
          <p:nvSpPr>
            <p:cNvPr id="34" name="Half Frame 33"/>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Half Frame 3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Half Frame 3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Half Frame 3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1190806" y="2212970"/>
            <a:ext cx="3654064" cy="3504435"/>
            <a:chOff x="684570" y="3230562"/>
            <a:chExt cx="1609985" cy="1437356"/>
          </a:xfrm>
        </p:grpSpPr>
        <p:sp>
          <p:nvSpPr>
            <p:cNvPr id="39" name="Half Frame 38"/>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Half Frame 40"/>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Half Frame 41"/>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Half Frame 42"/>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4"/>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7" name="Rectangle 6"/>
          <p:cNvSpPr/>
          <p:nvPr/>
        </p:nvSpPr>
        <p:spPr bwMode="auto">
          <a:xfrm>
            <a:off x="2379962" y="3279006"/>
            <a:ext cx="1263421" cy="1410502"/>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83837" y="333321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47" name="TextBox 46"/>
          <p:cNvSpPr txBox="1"/>
          <p:nvPr/>
        </p:nvSpPr>
        <p:spPr>
          <a:xfrm>
            <a:off x="2610457" y="332794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48" name="TextBox 47"/>
          <p:cNvSpPr txBox="1"/>
          <p:nvPr/>
        </p:nvSpPr>
        <p:spPr>
          <a:xfrm>
            <a:off x="2274552" y="322216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0" name="TextBox 49"/>
          <p:cNvSpPr txBox="1"/>
          <p:nvPr/>
        </p:nvSpPr>
        <p:spPr>
          <a:xfrm>
            <a:off x="2605067" y="318399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1" name="TextBox 50"/>
          <p:cNvSpPr txBox="1"/>
          <p:nvPr/>
        </p:nvSpPr>
        <p:spPr>
          <a:xfrm>
            <a:off x="2839273" y="315537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2" name="TextBox 51"/>
          <p:cNvSpPr txBox="1"/>
          <p:nvPr/>
        </p:nvSpPr>
        <p:spPr>
          <a:xfrm>
            <a:off x="3204558" y="312534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3" name="TextBox 52"/>
          <p:cNvSpPr txBox="1"/>
          <p:nvPr/>
        </p:nvSpPr>
        <p:spPr>
          <a:xfrm>
            <a:off x="2882549" y="3307047"/>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5" name="TextBox 54"/>
          <p:cNvSpPr txBox="1"/>
          <p:nvPr/>
        </p:nvSpPr>
        <p:spPr>
          <a:xfrm>
            <a:off x="3181956" y="327786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6" name="TextBox 55"/>
          <p:cNvSpPr txBox="1"/>
          <p:nvPr/>
        </p:nvSpPr>
        <p:spPr>
          <a:xfrm>
            <a:off x="2541576" y="391145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8" name="TextBox 57"/>
          <p:cNvSpPr txBox="1"/>
          <p:nvPr/>
        </p:nvSpPr>
        <p:spPr>
          <a:xfrm>
            <a:off x="3113075" y="386803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9" name="TextBox 58"/>
          <p:cNvSpPr txBox="1"/>
          <p:nvPr/>
        </p:nvSpPr>
        <p:spPr>
          <a:xfrm>
            <a:off x="2783297" y="39101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0" name="TextBox 59"/>
          <p:cNvSpPr txBox="1"/>
          <p:nvPr/>
        </p:nvSpPr>
        <p:spPr>
          <a:xfrm>
            <a:off x="2783296" y="405407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1" name="TextBox 60"/>
          <p:cNvSpPr txBox="1"/>
          <p:nvPr/>
        </p:nvSpPr>
        <p:spPr>
          <a:xfrm>
            <a:off x="2731966" y="365981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2" name="TextBox 61"/>
          <p:cNvSpPr txBox="1"/>
          <p:nvPr/>
        </p:nvSpPr>
        <p:spPr>
          <a:xfrm>
            <a:off x="2944683" y="362380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3" name="TextBox 62"/>
          <p:cNvSpPr txBox="1"/>
          <p:nvPr/>
        </p:nvSpPr>
        <p:spPr>
          <a:xfrm>
            <a:off x="2579479" y="366762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4" name="TextBox 63"/>
          <p:cNvSpPr txBox="1"/>
          <p:nvPr/>
        </p:nvSpPr>
        <p:spPr>
          <a:xfrm>
            <a:off x="2727107" y="351883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5" name="TextBox 64"/>
          <p:cNvSpPr txBox="1"/>
          <p:nvPr/>
        </p:nvSpPr>
        <p:spPr>
          <a:xfrm>
            <a:off x="2414385" y="329441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6" name="TextBox 65"/>
          <p:cNvSpPr txBox="1"/>
          <p:nvPr/>
        </p:nvSpPr>
        <p:spPr>
          <a:xfrm>
            <a:off x="2471079" y="326088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7" name="TextBox 66"/>
          <p:cNvSpPr txBox="1"/>
          <p:nvPr/>
        </p:nvSpPr>
        <p:spPr>
          <a:xfrm>
            <a:off x="2558106" y="327696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8" name="TextBox 67"/>
          <p:cNvSpPr txBox="1"/>
          <p:nvPr/>
        </p:nvSpPr>
        <p:spPr>
          <a:xfrm>
            <a:off x="2930423" y="32373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9" name="TextBox 68"/>
          <p:cNvSpPr txBox="1"/>
          <p:nvPr/>
        </p:nvSpPr>
        <p:spPr>
          <a:xfrm>
            <a:off x="3012872" y="3212627"/>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0" name="TextBox 69"/>
          <p:cNvSpPr txBox="1"/>
          <p:nvPr/>
        </p:nvSpPr>
        <p:spPr>
          <a:xfrm>
            <a:off x="3121214" y="324197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1" name="TextBox 70"/>
          <p:cNvSpPr txBox="1"/>
          <p:nvPr/>
        </p:nvSpPr>
        <p:spPr>
          <a:xfrm>
            <a:off x="2487965" y="33647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7" name="TextBox 76"/>
          <p:cNvSpPr txBox="1"/>
          <p:nvPr/>
        </p:nvSpPr>
        <p:spPr>
          <a:xfrm>
            <a:off x="3026266" y="330848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9" name="TextBox 78"/>
          <p:cNvSpPr txBox="1"/>
          <p:nvPr/>
        </p:nvSpPr>
        <p:spPr>
          <a:xfrm>
            <a:off x="2606134" y="356373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80" name="TextBox 79"/>
          <p:cNvSpPr txBox="1"/>
          <p:nvPr/>
        </p:nvSpPr>
        <p:spPr>
          <a:xfrm>
            <a:off x="2883917" y="352993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Tree>
    <p:extLst>
      <p:ext uri="{BB962C8B-B14F-4D97-AF65-F5344CB8AC3E}">
        <p14:creationId xmlns:p14="http://schemas.microsoft.com/office/powerpoint/2010/main" val="192021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476374"/>
            <a:ext cx="12436475" cy="5267325"/>
            <a:chOff x="0" y="1476374"/>
            <a:chExt cx="12436475" cy="5267325"/>
          </a:xfrm>
        </p:grpSpPr>
        <p:sp>
          <p:nvSpPr>
            <p:cNvPr id="17" name="Rectangle 16"/>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 name="Rectangle 12"/>
            <p:cNvSpPr/>
            <p:nvPr/>
          </p:nvSpPr>
          <p:spPr>
            <a:xfrm>
              <a:off x="8819922" y="3076349"/>
              <a:ext cx="3429001" cy="2123658"/>
            </a:xfrm>
            <a:prstGeom prst="rect">
              <a:avLst/>
            </a:prstGeom>
          </p:spPr>
          <p:txBody>
            <a:bodyPr wrap="square">
              <a:spAutoFit/>
            </a:bodyPr>
            <a:lstStyle/>
            <a:p>
              <a:r>
                <a:rPr lang="en-US" sz="1600" dirty="0">
                  <a:solidFill>
                    <a:srgbClr val="404040"/>
                  </a:solidFill>
                  <a:latin typeface="Consolas" panose="020B0609020204030204" pitchFamily="49" charset="0"/>
                  <a:cs typeface="Consolas" panose="020B0609020204030204" pitchFamily="49" charset="0"/>
                </a:rPr>
                <a:t>Verification Result:</a:t>
              </a:r>
            </a:p>
            <a:p>
              <a:r>
                <a:rPr lang="en-US" sz="1600" dirty="0">
                  <a:solidFill>
                    <a:srgbClr val="404040"/>
                  </a:solidFill>
                  <a:latin typeface="Consolas" panose="020B0609020204030204" pitchFamily="49" charset="0"/>
                  <a:cs typeface="Consolas" panose="020B0609020204030204" pitchFamily="49" charset="0"/>
                </a:rPr>
                <a:t>JSON:</a:t>
              </a:r>
            </a:p>
            <a:p>
              <a:r>
                <a:rPr lang="en-US" sz="1600" dirty="0">
                  <a:solidFill>
                    <a:srgbClr val="404040"/>
                  </a:solidFill>
                  <a:latin typeface="Consolas" panose="020B0609020204030204" pitchFamily="49" charset="0"/>
                  <a:cs typeface="Consolas" panose="020B0609020204030204" pitchFamily="49" charset="0"/>
                </a:rPr>
                <a:t>[</a:t>
              </a:r>
            </a:p>
            <a:p>
              <a:pPr lvl="1"/>
              <a:r>
                <a:rPr lang="en-US" sz="1600" dirty="0">
                  <a:solidFill>
                    <a:srgbClr val="404040"/>
                  </a:solidFill>
                  <a:latin typeface="Consolas" panose="020B0609020204030204" pitchFamily="49" charset="0"/>
                  <a:cs typeface="Consolas" panose="020B0609020204030204" pitchFamily="49" charset="0"/>
                </a:rPr>
                <a:t>{</a:t>
              </a:r>
            </a:p>
            <a:p>
              <a:pPr lvl="2" indent="-9171"/>
              <a:r>
                <a:rPr lang="en-US" sz="1600" dirty="0">
                  <a:solidFill>
                    <a:srgbClr val="404040"/>
                  </a:solidFill>
                  <a:latin typeface="Consolas" panose="020B0609020204030204" pitchFamily="49" charset="0"/>
                  <a:cs typeface="Consolas" panose="020B0609020204030204" pitchFamily="49" charset="0"/>
                </a:rPr>
                <a:t>"</a:t>
              </a:r>
              <a:r>
                <a:rPr lang="en-US" sz="1600" dirty="0" err="1">
                  <a:solidFill>
                    <a:srgbClr val="404040"/>
                  </a:solidFill>
                  <a:latin typeface="Consolas" panose="020B0609020204030204" pitchFamily="49" charset="0"/>
                  <a:cs typeface="Consolas" panose="020B0609020204030204" pitchFamily="49" charset="0"/>
                </a:rPr>
                <a:t>isIdentical</a:t>
              </a:r>
              <a:r>
                <a:rPr lang="en-US" sz="1600" dirty="0">
                  <a:solidFill>
                    <a:srgbClr val="404040"/>
                  </a:solidFill>
                  <a:latin typeface="Consolas" panose="020B0609020204030204" pitchFamily="49" charset="0"/>
                  <a:cs typeface="Consolas" panose="020B0609020204030204" pitchFamily="49" charset="0"/>
                </a:rPr>
                <a:t>":false,</a:t>
              </a:r>
            </a:p>
            <a:p>
              <a:pPr lvl="2" indent="-9171"/>
              <a:r>
                <a:rPr lang="en-US" sz="1600" dirty="0">
                  <a:solidFill>
                    <a:srgbClr val="404040"/>
                  </a:solidFill>
                  <a:latin typeface="Consolas" panose="020B0609020204030204" pitchFamily="49" charset="0"/>
                  <a:cs typeface="Consolas" panose="020B0609020204030204" pitchFamily="49" charset="0"/>
                </a:rPr>
                <a:t>"confidence":0.01 </a:t>
              </a:r>
            </a:p>
            <a:p>
              <a:pPr lvl="1" indent="-9171"/>
              <a:r>
                <a:rPr lang="en-US" sz="1600" dirty="0">
                  <a:solidFill>
                    <a:srgbClr val="404040"/>
                  </a:solidFill>
                  <a:latin typeface="Consolas" panose="020B0609020204030204" pitchFamily="49" charset="0"/>
                  <a:cs typeface="Consolas" panose="020B0609020204030204" pitchFamily="49" charset="0"/>
                </a:rPr>
                <a:t>}</a:t>
              </a:r>
            </a:p>
            <a:p>
              <a:pPr indent="-9171"/>
              <a:r>
                <a:rPr lang="en-US" sz="1600" dirty="0">
                  <a:solidFill>
                    <a:srgbClr val="404040"/>
                  </a:solidFill>
                  <a:latin typeface="Consolas" panose="020B0609020204030204" pitchFamily="49" charset="0"/>
                  <a:cs typeface="Consolas" panose="020B0609020204030204" pitchFamily="49" charset="0"/>
                </a:rPr>
                <a:t>]</a:t>
              </a:r>
            </a:p>
          </p:txBody>
        </p:sp>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Verification</a:t>
            </a:r>
          </a:p>
        </p:txBody>
      </p:sp>
      <p:grpSp>
        <p:nvGrpSpPr>
          <p:cNvPr id="11" name="Group 10"/>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19" name="Chevron 18"/>
          <p:cNvSpPr/>
          <p:nvPr/>
        </p:nvSpPr>
        <p:spPr bwMode="auto">
          <a:xfrm>
            <a:off x="59896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21" name="Freeform 20"/>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401638" y="2209066"/>
            <a:ext cx="5181600" cy="830997"/>
          </a:xfrm>
          <a:prstGeom prst="rect">
            <a:avLst/>
          </a:prstGeom>
        </p:spPr>
        <p:txBody>
          <a:bodyPr wrap="square">
            <a:spAutoFit/>
          </a:bodyPr>
          <a:lstStyle/>
          <a:p>
            <a:r>
              <a:rPr lang="en-US" sz="2400" dirty="0">
                <a:gradFill>
                  <a:gsLst>
                    <a:gs pos="79646">
                      <a:srgbClr val="FFFFFF"/>
                    </a:gs>
                    <a:gs pos="45000">
                      <a:srgbClr val="FFFFFF"/>
                    </a:gs>
                  </a:gsLst>
                  <a:lin ang="5400000" scaled="0"/>
                </a:gradFill>
              </a:rPr>
              <a:t>Given two faces, determine whether they are the same person</a:t>
            </a:r>
          </a:p>
        </p:txBody>
      </p:sp>
      <p:sp>
        <p:nvSpPr>
          <p:cNvPr id="12" name="Left-Right Arrow 11"/>
          <p:cNvSpPr/>
          <p:nvPr/>
        </p:nvSpPr>
        <p:spPr bwMode="auto">
          <a:xfrm>
            <a:off x="3170237" y="4331789"/>
            <a:ext cx="916593" cy="457200"/>
          </a:xfrm>
          <a:prstGeom prst="lef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Half Frame 49"/>
          <p:cNvSpPr/>
          <p:nvPr/>
        </p:nvSpPr>
        <p:spPr bwMode="auto">
          <a:xfrm>
            <a:off x="438943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Half Frame 50"/>
          <p:cNvSpPr/>
          <p:nvPr/>
        </p:nvSpPr>
        <p:spPr bwMode="auto">
          <a:xfrm flipH="1">
            <a:off x="643921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8943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43921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https://media.licdn.com/mpr/mpr/shrinknp_200_200/AAEAAQAAAAAAAANWAAAAJDgzYzVhZmY2LTA3MTctNGM4OS1iYTQxLTBmNjQ0MWU0Njk4O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59707" y="3597443"/>
            <a:ext cx="1995602" cy="199560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5"/>
          <a:stretch>
            <a:fillRect/>
          </a:stretch>
        </p:blipFill>
        <p:spPr>
          <a:xfrm>
            <a:off x="580945" y="3308563"/>
            <a:ext cx="2575726" cy="2503651"/>
          </a:xfrm>
          <a:prstGeom prst="rect">
            <a:avLst/>
          </a:prstGeom>
        </p:spPr>
      </p:pic>
      <p:sp>
        <p:nvSpPr>
          <p:cNvPr id="78" name="Rectangle 77"/>
          <p:cNvSpPr/>
          <p:nvPr/>
        </p:nvSpPr>
        <p:spPr bwMode="auto">
          <a:xfrm>
            <a:off x="5114724" y="4048245"/>
            <a:ext cx="690057" cy="820146"/>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676509" y="433294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3" name="TextBox 102"/>
          <p:cNvSpPr txBox="1"/>
          <p:nvPr/>
        </p:nvSpPr>
        <p:spPr>
          <a:xfrm>
            <a:off x="5010427" y="399328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5" name="TextBox 104"/>
          <p:cNvSpPr txBox="1"/>
          <p:nvPr/>
        </p:nvSpPr>
        <p:spPr>
          <a:xfrm>
            <a:off x="5148282" y="3975588"/>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6" name="TextBox 105"/>
          <p:cNvSpPr txBox="1"/>
          <p:nvPr/>
        </p:nvSpPr>
        <p:spPr>
          <a:xfrm>
            <a:off x="4960730" y="396744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7" name="TextBox 106"/>
          <p:cNvSpPr txBox="1"/>
          <p:nvPr/>
        </p:nvSpPr>
        <p:spPr>
          <a:xfrm>
            <a:off x="5113217" y="390446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8" name="TextBox 107"/>
          <p:cNvSpPr txBox="1"/>
          <p:nvPr/>
        </p:nvSpPr>
        <p:spPr>
          <a:xfrm>
            <a:off x="5274541" y="385615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9" name="TextBox 108"/>
          <p:cNvSpPr txBox="1"/>
          <p:nvPr/>
        </p:nvSpPr>
        <p:spPr>
          <a:xfrm>
            <a:off x="5465917" y="384148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4" name="TextBox 113"/>
          <p:cNvSpPr txBox="1"/>
          <p:nvPr/>
        </p:nvSpPr>
        <p:spPr>
          <a:xfrm>
            <a:off x="5218700" y="414351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5" name="TextBox 114"/>
          <p:cNvSpPr txBox="1"/>
          <p:nvPr/>
        </p:nvSpPr>
        <p:spPr>
          <a:xfrm>
            <a:off x="5148068" y="414820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6" name="TextBox 115"/>
          <p:cNvSpPr txBox="1"/>
          <p:nvPr/>
        </p:nvSpPr>
        <p:spPr>
          <a:xfrm>
            <a:off x="5336965" y="411332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8" name="TextBox 117"/>
          <p:cNvSpPr txBox="1"/>
          <p:nvPr/>
        </p:nvSpPr>
        <p:spPr>
          <a:xfrm>
            <a:off x="5281124" y="395142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5" name="TextBox 124"/>
          <p:cNvSpPr txBox="1"/>
          <p:nvPr/>
        </p:nvSpPr>
        <p:spPr>
          <a:xfrm>
            <a:off x="5448235" y="391396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6" name="TextBox 125"/>
          <p:cNvSpPr txBox="1"/>
          <p:nvPr/>
        </p:nvSpPr>
        <p:spPr>
          <a:xfrm>
            <a:off x="5165750" y="428113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7" name="TextBox 126"/>
          <p:cNvSpPr txBox="1"/>
          <p:nvPr/>
        </p:nvSpPr>
        <p:spPr>
          <a:xfrm>
            <a:off x="5399033" y="424468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Tree>
    <p:extLst>
      <p:ext uri="{BB962C8B-B14F-4D97-AF65-F5344CB8AC3E}">
        <p14:creationId xmlns:p14="http://schemas.microsoft.com/office/powerpoint/2010/main" val="3302066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0" y="1476374"/>
            <a:ext cx="12436475" cy="5275545"/>
            <a:chOff x="0" y="1476374"/>
            <a:chExt cx="12436475" cy="5275545"/>
          </a:xfrm>
        </p:grpSpPr>
        <p:sp>
          <p:nvSpPr>
            <p:cNvPr id="49" name="Rectangle 4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8" name="TextBox 7"/>
            <p:cNvSpPr txBox="1"/>
            <p:nvPr/>
          </p:nvSpPr>
          <p:spPr>
            <a:xfrm>
              <a:off x="7693126" y="5920922"/>
              <a:ext cx="4329888" cy="830997"/>
            </a:xfrm>
            <a:prstGeom prst="rect">
              <a:avLst/>
            </a:prstGeom>
            <a:noFill/>
          </p:spPr>
          <p:txBody>
            <a:bodyPr wrap="square" rtlCol="0">
              <a:spAutoFit/>
            </a:bodyPr>
            <a:lstStyle/>
            <a:p>
              <a:pPr algn="ctr"/>
              <a:r>
                <a:rPr lang="en-US" altLang="zh-CN" sz="2400" dirty="0">
                  <a:gradFill>
                    <a:gsLst>
                      <a:gs pos="97345">
                        <a:srgbClr val="404040"/>
                      </a:gs>
                      <a:gs pos="79646">
                        <a:srgbClr val="404040"/>
                      </a:gs>
                    </a:gsLst>
                    <a:lin ang="5400000" scaled="0"/>
                  </a:gradFill>
                </a:rPr>
                <a:t>CLUSTERED BY </a:t>
              </a:r>
            </a:p>
            <a:p>
              <a:pPr algn="ctr"/>
              <a:r>
                <a:rPr lang="en-US" altLang="zh-CN" sz="2400" dirty="0">
                  <a:gradFill>
                    <a:gsLst>
                      <a:gs pos="97345">
                        <a:srgbClr val="404040"/>
                      </a:gs>
                      <a:gs pos="79646">
                        <a:srgbClr val="404040"/>
                      </a:gs>
                    </a:gsLst>
                    <a:lin ang="5400000" scaled="0"/>
                  </a:gradFill>
                </a:rPr>
                <a:t>DETECTED PEOPLE</a:t>
              </a:r>
            </a:p>
          </p:txBody>
        </p:sp>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410" b="410"/>
            <a:stretch/>
          </p:blipFill>
          <p:spPr>
            <a:xfrm>
              <a:off x="8047037" y="3966762"/>
              <a:ext cx="939763" cy="1409645"/>
            </a:xfrm>
            <a:prstGeom prst="rect">
              <a:avLst/>
            </a:prstGeom>
            <a:ln w="25400">
              <a:solidFill>
                <a:srgbClr val="FFFFFF"/>
              </a:solidFill>
            </a:ln>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l="20390" r="20390"/>
            <a:stretch/>
          </p:blipFill>
          <p:spPr>
            <a:xfrm>
              <a:off x="8274205" y="4097813"/>
              <a:ext cx="939763" cy="1409645"/>
            </a:xfrm>
            <a:prstGeom prst="rect">
              <a:avLst/>
            </a:prstGeom>
            <a:ln w="25400">
              <a:solidFill>
                <a:srgbClr val="FFFFFF"/>
              </a:solidFill>
            </a:ln>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l="8703" r="8703"/>
            <a:stretch/>
          </p:blipFill>
          <p:spPr>
            <a:xfrm>
              <a:off x="8047037" y="1778929"/>
              <a:ext cx="939763" cy="1409644"/>
            </a:xfrm>
            <a:prstGeom prst="rect">
              <a:avLst/>
            </a:prstGeom>
            <a:ln w="25400">
              <a:solidFill>
                <a:srgbClr val="FFFFFF"/>
              </a:solidFill>
            </a:ln>
          </p:spPr>
        </p:pic>
        <p:pic>
          <p:nvPicPr>
            <p:cNvPr id="69" name="Picture 68"/>
            <p:cNvPicPr>
              <a:picLocks noChangeAspect="1"/>
            </p:cNvPicPr>
            <p:nvPr/>
          </p:nvPicPr>
          <p:blipFill rotWithShape="1">
            <a:blip r:embed="rId6">
              <a:extLst>
                <a:ext uri="{28A0092B-C50C-407E-A947-70E740481C1C}">
                  <a14:useLocalDpi xmlns:a14="http://schemas.microsoft.com/office/drawing/2010/main" val="0"/>
                </a:ext>
              </a:extLst>
            </a:blip>
            <a:srcRect l="3299" r="3299"/>
            <a:stretch/>
          </p:blipFill>
          <p:spPr>
            <a:xfrm>
              <a:off x="8274205" y="1934989"/>
              <a:ext cx="939763" cy="1409644"/>
            </a:xfrm>
            <a:prstGeom prst="rect">
              <a:avLst/>
            </a:prstGeom>
            <a:ln w="25400">
              <a:solidFill>
                <a:srgbClr val="FFFFFF"/>
              </a:solidFill>
            </a:ln>
          </p:spPr>
        </p:pic>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13136" t="479" r="13136" b="-479"/>
            <a:stretch/>
          </p:blipFill>
          <p:spPr>
            <a:xfrm>
              <a:off x="8501371" y="2091049"/>
              <a:ext cx="942877" cy="1414314"/>
            </a:xfrm>
            <a:prstGeom prst="rect">
              <a:avLst/>
            </a:prstGeom>
            <a:ln w="25400">
              <a:solidFill>
                <a:srgbClr val="FFFFFF"/>
              </a:solidFill>
            </a:ln>
          </p:spPr>
        </p:pic>
        <p:pic>
          <p:nvPicPr>
            <p:cNvPr id="74" name="Picture 73"/>
            <p:cNvPicPr>
              <a:picLocks noChangeAspect="1"/>
            </p:cNvPicPr>
            <p:nvPr/>
          </p:nvPicPr>
          <p:blipFill rotWithShape="1">
            <a:blip r:embed="rId8">
              <a:extLst>
                <a:ext uri="{28A0092B-C50C-407E-A947-70E740481C1C}">
                  <a14:useLocalDpi xmlns:a14="http://schemas.microsoft.com/office/drawing/2010/main" val="0"/>
                </a:ext>
              </a:extLst>
            </a:blip>
            <a:srcRect l="5894" r="5894"/>
            <a:stretch/>
          </p:blipFill>
          <p:spPr>
            <a:xfrm>
              <a:off x="9940067" y="1778928"/>
              <a:ext cx="939763" cy="1409645"/>
            </a:xfrm>
            <a:prstGeom prst="rect">
              <a:avLst/>
            </a:prstGeom>
            <a:ln w="25400">
              <a:solidFill>
                <a:srgbClr val="FFFFFF"/>
              </a:solidFill>
            </a:ln>
          </p:spPr>
        </p:pic>
        <p:pic>
          <p:nvPicPr>
            <p:cNvPr id="73" name="Picture 72"/>
            <p:cNvPicPr>
              <a:picLocks noChangeAspect="1"/>
            </p:cNvPicPr>
            <p:nvPr/>
          </p:nvPicPr>
          <p:blipFill rotWithShape="1">
            <a:blip r:embed="rId9">
              <a:extLst>
                <a:ext uri="{28A0092B-C50C-407E-A947-70E740481C1C}">
                  <a14:useLocalDpi xmlns:a14="http://schemas.microsoft.com/office/drawing/2010/main" val="0"/>
                </a:ext>
              </a:extLst>
            </a:blip>
            <a:srcRect l="6000" r="6000"/>
            <a:stretch/>
          </p:blipFill>
          <p:spPr>
            <a:xfrm>
              <a:off x="10182973" y="1937324"/>
              <a:ext cx="939763" cy="1409645"/>
            </a:xfrm>
            <a:prstGeom prst="rect">
              <a:avLst/>
            </a:prstGeom>
            <a:ln w="25400">
              <a:solidFill>
                <a:srgbClr val="FFFFFF"/>
              </a:solidFill>
            </a:ln>
          </p:spPr>
        </p:pic>
        <p:pic>
          <p:nvPicPr>
            <p:cNvPr id="75" name="Picture 74"/>
            <p:cNvPicPr>
              <a:picLocks noChangeAspect="1"/>
            </p:cNvPicPr>
            <p:nvPr/>
          </p:nvPicPr>
          <p:blipFill rotWithShape="1">
            <a:blip r:embed="rId10">
              <a:extLst>
                <a:ext uri="{28A0092B-C50C-407E-A947-70E740481C1C}">
                  <a14:useLocalDpi xmlns:a14="http://schemas.microsoft.com/office/drawing/2010/main" val="0"/>
                </a:ext>
              </a:extLst>
            </a:blip>
            <a:srcRect l="9583" r="9583"/>
            <a:stretch/>
          </p:blipFill>
          <p:spPr>
            <a:xfrm>
              <a:off x="10425880" y="2095718"/>
              <a:ext cx="937446" cy="1409645"/>
            </a:xfrm>
            <a:prstGeom prst="rect">
              <a:avLst/>
            </a:prstGeom>
            <a:ln w="25400">
              <a:solidFill>
                <a:srgbClr val="FFFFFF"/>
              </a:solidFill>
            </a:ln>
          </p:spPr>
        </p:pic>
        <p:pic>
          <p:nvPicPr>
            <p:cNvPr id="77" name="Picture 76"/>
            <p:cNvPicPr>
              <a:picLocks noChangeAspect="1"/>
            </p:cNvPicPr>
            <p:nvPr/>
          </p:nvPicPr>
          <p:blipFill rotWithShape="1">
            <a:blip r:embed="rId11">
              <a:extLst>
                <a:ext uri="{28A0092B-C50C-407E-A947-70E740481C1C}">
                  <a14:useLocalDpi xmlns:a14="http://schemas.microsoft.com/office/drawing/2010/main" val="0"/>
                </a:ext>
              </a:extLst>
            </a:blip>
            <a:srcRect l="8102" r="8102"/>
            <a:stretch/>
          </p:blipFill>
          <p:spPr>
            <a:xfrm>
              <a:off x="8501371" y="4244911"/>
              <a:ext cx="939763" cy="1409645"/>
            </a:xfrm>
            <a:prstGeom prst="rect">
              <a:avLst/>
            </a:prstGeom>
            <a:ln w="25400">
              <a:solidFill>
                <a:srgbClr val="FFFFFF"/>
              </a:solidFill>
            </a:ln>
          </p:spPr>
        </p:pic>
        <p:pic>
          <p:nvPicPr>
            <p:cNvPr id="79" name="Picture 78"/>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9940067" y="3966762"/>
              <a:ext cx="939763" cy="1409645"/>
            </a:xfrm>
            <a:prstGeom prst="rect">
              <a:avLst/>
            </a:prstGeom>
            <a:ln w="25400">
              <a:solidFill>
                <a:srgbClr val="FFFFFF"/>
              </a:solidFill>
            </a:ln>
          </p:spPr>
        </p:pic>
        <p:pic>
          <p:nvPicPr>
            <p:cNvPr id="80" name="Picture 79"/>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10182973" y="4097813"/>
              <a:ext cx="939763" cy="1409645"/>
            </a:xfrm>
            <a:prstGeom prst="rect">
              <a:avLst/>
            </a:prstGeom>
            <a:ln w="25400">
              <a:solidFill>
                <a:srgbClr val="FFFFFF"/>
              </a:solidFill>
            </a:ln>
          </p:spPr>
        </p:pic>
        <p:pic>
          <p:nvPicPr>
            <p:cNvPr id="81" name="Picture 80"/>
            <p:cNvPicPr>
              <a:picLocks noChangeAspect="1"/>
            </p:cNvPicPr>
            <p:nvPr/>
          </p:nvPicPr>
          <p:blipFill rotWithShape="1">
            <a:blip r:embed="rId14">
              <a:extLst>
                <a:ext uri="{28A0092B-C50C-407E-A947-70E740481C1C}">
                  <a14:useLocalDpi xmlns:a14="http://schemas.microsoft.com/office/drawing/2010/main" val="0"/>
                </a:ext>
              </a:extLst>
            </a:blip>
            <a:srcRect l="5107" r="5107"/>
            <a:stretch/>
          </p:blipFill>
          <p:spPr>
            <a:xfrm>
              <a:off x="10425879" y="4244911"/>
              <a:ext cx="939763" cy="1409645"/>
            </a:xfrm>
            <a:prstGeom prst="rect">
              <a:avLst/>
            </a:prstGeom>
            <a:ln w="25400">
              <a:solidFill>
                <a:srgbClr val="FFFFFF"/>
              </a:solidFill>
            </a:ln>
          </p:spPr>
        </p:pic>
      </p:grpSp>
      <p:sp>
        <p:nvSpPr>
          <p:cNvPr id="51" name="Chevron 50"/>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85"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Grouping</a:t>
            </a:r>
          </a:p>
        </p:txBody>
      </p:sp>
      <p:grpSp>
        <p:nvGrpSpPr>
          <p:cNvPr id="86" name="Group 85"/>
          <p:cNvGrpSpPr/>
          <p:nvPr/>
        </p:nvGrpSpPr>
        <p:grpSpPr>
          <a:xfrm>
            <a:off x="-355601" y="301625"/>
            <a:ext cx="1849438" cy="917575"/>
            <a:chOff x="-355601" y="301625"/>
            <a:chExt cx="1849438" cy="917575"/>
          </a:xfrm>
        </p:grpSpPr>
        <p:sp>
          <p:nvSpPr>
            <p:cNvPr id="8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8" name="Picture 87"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08" name="Group 107"/>
          <p:cNvGrpSpPr/>
          <p:nvPr/>
        </p:nvGrpSpPr>
        <p:grpSpPr>
          <a:xfrm>
            <a:off x="-1" y="1483404"/>
            <a:ext cx="6218238" cy="5257801"/>
            <a:chOff x="-1" y="1483404"/>
            <a:chExt cx="6218238" cy="5257801"/>
          </a:xfrm>
        </p:grpSpPr>
        <p:grpSp>
          <p:nvGrpSpPr>
            <p:cNvPr id="84" name="Group 83"/>
            <p:cNvGrpSpPr/>
            <p:nvPr/>
          </p:nvGrpSpPr>
          <p:grpSpPr>
            <a:xfrm>
              <a:off x="-1" y="1483404"/>
              <a:ext cx="6218238" cy="5257801"/>
              <a:chOff x="-1" y="1483404"/>
              <a:chExt cx="6218238" cy="5257801"/>
            </a:xfrm>
          </p:grpSpPr>
          <p:sp>
            <p:nvSpPr>
              <p:cNvPr id="55" name="Pentagon 54"/>
              <p:cNvSpPr/>
              <p:nvPr/>
            </p:nvSpPr>
            <p:spPr bwMode="auto">
              <a:xfrm>
                <a:off x="-1" y="1483404"/>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37" y="3192462"/>
                <a:ext cx="587740" cy="88889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886" y="3884663"/>
                <a:ext cx="554471" cy="73190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547" y="5021262"/>
                <a:ext cx="833291" cy="1102605"/>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2123" y="1714635"/>
                <a:ext cx="1290417" cy="1564631"/>
              </a:xfrm>
              <a:prstGeom prst="rect">
                <a:avLst/>
              </a:prstGeom>
              <a:ln w="25400">
                <a:solidFill>
                  <a:srgbClr val="FFFFFF"/>
                </a:solidFill>
              </a:ln>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837" y="3954154"/>
                <a:ext cx="1029732" cy="914709"/>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7421" y="1602547"/>
                <a:ext cx="738405" cy="1039236"/>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748" y="2347944"/>
                <a:ext cx="712890" cy="1109687"/>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037" y="4030662"/>
                <a:ext cx="871312" cy="1220721"/>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125663"/>
                <a:ext cx="928343" cy="1150131"/>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24189" y="2811462"/>
                <a:ext cx="1267362" cy="1706851"/>
              </a:xfrm>
              <a:prstGeom prst="rect">
                <a:avLst/>
              </a:prstGeom>
              <a:ln w="25400">
                <a:solidFill>
                  <a:srgbClr val="FFFFFF"/>
                </a:solidFill>
              </a:ln>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812044"/>
                <a:ext cx="1493837" cy="1652064"/>
              </a:xfrm>
              <a:prstGeom prst="rect">
                <a:avLst/>
              </a:prstGeom>
              <a:ln w="25400">
                <a:solidFill>
                  <a:srgbClr val="FFFFFF"/>
                </a:solidFill>
              </a:ln>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3221" y="4564062"/>
                <a:ext cx="1309712" cy="1646237"/>
              </a:xfrm>
              <a:prstGeom prst="rect">
                <a:avLst/>
              </a:prstGeom>
              <a:ln w="25400">
                <a:solidFill>
                  <a:srgbClr val="FFFFFF"/>
                </a:solidFill>
              </a:ln>
            </p:spPr>
          </p:pic>
        </p:grpSp>
        <p:sp>
          <p:nvSpPr>
            <p:cNvPr id="89" name="Half Frame 88"/>
            <p:cNvSpPr/>
            <p:nvPr/>
          </p:nvSpPr>
          <p:spPr bwMode="auto">
            <a:xfrm>
              <a:off x="1092199" y="267531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Half Frame 89"/>
            <p:cNvSpPr/>
            <p:nvPr/>
          </p:nvSpPr>
          <p:spPr bwMode="auto">
            <a:xfrm flipH="1">
              <a:off x="2341879" y="2684843"/>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V="1">
              <a:off x="1092199"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H="1" flipV="1">
              <a:off x="2346642"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6" name="Half Frame 95"/>
            <p:cNvSpPr/>
            <p:nvPr/>
          </p:nvSpPr>
          <p:spPr bwMode="auto">
            <a:xfrm>
              <a:off x="2634931" y="158273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7" name="Half Frame 96"/>
            <p:cNvSpPr/>
            <p:nvPr/>
          </p:nvSpPr>
          <p:spPr bwMode="auto">
            <a:xfrm flipH="1">
              <a:off x="3906837" y="15859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Half Frame 97"/>
            <p:cNvSpPr/>
            <p:nvPr/>
          </p:nvSpPr>
          <p:spPr bwMode="auto">
            <a:xfrm flipV="1">
              <a:off x="2641281"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Half Frame 98"/>
            <p:cNvSpPr/>
            <p:nvPr/>
          </p:nvSpPr>
          <p:spPr bwMode="auto">
            <a:xfrm flipH="1" flipV="1">
              <a:off x="3914774"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Half Frame 99"/>
            <p:cNvSpPr/>
            <p:nvPr/>
          </p:nvSpPr>
          <p:spPr bwMode="auto">
            <a:xfrm>
              <a:off x="3327471" y="4432299"/>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Half Frame 100"/>
            <p:cNvSpPr/>
            <p:nvPr/>
          </p:nvSpPr>
          <p:spPr bwMode="auto">
            <a:xfrm flipH="1">
              <a:off x="4620014" y="44370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Half Frame 101"/>
            <p:cNvSpPr/>
            <p:nvPr/>
          </p:nvSpPr>
          <p:spPr bwMode="auto">
            <a:xfrm flipV="1">
              <a:off x="3329058"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3" name="Half Frame 102"/>
            <p:cNvSpPr/>
            <p:nvPr/>
          </p:nvSpPr>
          <p:spPr bwMode="auto">
            <a:xfrm flipH="1" flipV="1">
              <a:off x="4621601"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4" name="Half Frame 103"/>
            <p:cNvSpPr/>
            <p:nvPr/>
          </p:nvSpPr>
          <p:spPr bwMode="auto">
            <a:xfrm>
              <a:off x="322262" y="46720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Half Frame 104"/>
            <p:cNvSpPr/>
            <p:nvPr/>
          </p:nvSpPr>
          <p:spPr bwMode="auto">
            <a:xfrm flipH="1">
              <a:off x="1806964" y="46688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Half Frame 105"/>
            <p:cNvSpPr/>
            <p:nvPr/>
          </p:nvSpPr>
          <p:spPr bwMode="auto">
            <a:xfrm flipV="1">
              <a:off x="322262"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Half Frame 106"/>
            <p:cNvSpPr/>
            <p:nvPr/>
          </p:nvSpPr>
          <p:spPr bwMode="auto">
            <a:xfrm flipH="1" flipV="1">
              <a:off x="1802201"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874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5"/>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0-#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0-#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1+#ppt_w/2"/>
                                          </p:val>
                                        </p:tav>
                                        <p:tav tm="100000">
                                          <p:val>
                                            <p:strVal val="#ppt_x"/>
                                          </p:val>
                                        </p:tav>
                                      </p:tavLst>
                                    </p:anim>
                                    <p:anim calcmode="lin" valueType="num">
                                      <p:cBhvr additive="base">
                                        <p:cTn id="26"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5" grpId="0"/>
      <p:bldP spid="8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44" name="Chevron 43"/>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45" name="Freeform 44"/>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086084" y="3137417"/>
            <a:ext cx="1273938" cy="307777"/>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INPUT IMAGE</a:t>
            </a:r>
            <a:endParaRPr lang="zh-CN" altLang="en-US" sz="1400" dirty="0">
              <a:gradFill>
                <a:gsLst>
                  <a:gs pos="97345">
                    <a:srgbClr val="FFFFFF"/>
                  </a:gs>
                  <a:gs pos="79646">
                    <a:srgbClr val="FFFFFF"/>
                  </a:gs>
                </a:gsLst>
                <a:lin ang="5400000" scaled="0"/>
              </a:gradFill>
            </a:endParaRPr>
          </a:p>
        </p:txBody>
      </p:sp>
      <p:grpSp>
        <p:nvGrpSpPr>
          <p:cNvPr id="4" name="Group 3"/>
          <p:cNvGrpSpPr/>
          <p:nvPr/>
        </p:nvGrpSpPr>
        <p:grpSpPr>
          <a:xfrm>
            <a:off x="2400534" y="2260093"/>
            <a:ext cx="1676401" cy="623315"/>
            <a:chOff x="1874837" y="5471605"/>
            <a:chExt cx="1676401" cy="623315"/>
          </a:xfrm>
        </p:grpSpPr>
        <p:sp>
          <p:nvSpPr>
            <p:cNvPr id="50" name="Right Arrow 49"/>
            <p:cNvSpPr/>
            <p:nvPr/>
          </p:nvSpPr>
          <p:spPr bwMode="auto">
            <a:xfrm>
              <a:off x="1874837" y="5471605"/>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1903477" y="5587871"/>
              <a:ext cx="1372940"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DETECTION</a:t>
              </a:r>
              <a:endParaRPr lang="zh-CN" altLang="en-US" dirty="0">
                <a:gradFill>
                  <a:gsLst>
                    <a:gs pos="79646">
                      <a:srgbClr val="FFFFFF"/>
                    </a:gs>
                    <a:gs pos="45000">
                      <a:srgbClr val="FFFFFF"/>
                    </a:gs>
                  </a:gsLst>
                  <a:lin ang="5400000" scaled="0"/>
                </a:gradFill>
              </a:endParaRPr>
            </a:p>
          </p:txBody>
        </p:sp>
      </p:grpSp>
      <p:sp>
        <p:nvSpPr>
          <p:cNvPr id="84" name="TextBox 83"/>
          <p:cNvSpPr txBox="1"/>
          <p:nvPr/>
        </p:nvSpPr>
        <p:spPr>
          <a:xfrm>
            <a:off x="3017838" y="3126442"/>
            <a:ext cx="3585078" cy="523220"/>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FACIAL</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RECTANGLE + LANDMARKS</a:t>
            </a:r>
          </a:p>
        </p:txBody>
      </p:sp>
      <p:grpSp>
        <p:nvGrpSpPr>
          <p:cNvPr id="58" name="Group 57"/>
          <p:cNvGrpSpPr/>
          <p:nvPr/>
        </p:nvGrpSpPr>
        <p:grpSpPr>
          <a:xfrm>
            <a:off x="1166913" y="2008457"/>
            <a:ext cx="1257919" cy="1193554"/>
            <a:chOff x="684570" y="3230562"/>
            <a:chExt cx="1609985" cy="1437356"/>
          </a:xfrm>
        </p:grpSpPr>
        <p:sp>
          <p:nvSpPr>
            <p:cNvPr id="63" name="Half Frame 6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Half Frame 6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Half Frame 6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Half Frame 6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0" name="Rectangle 9"/>
          <p:cNvSpPr/>
          <p:nvPr/>
        </p:nvSpPr>
        <p:spPr bwMode="auto">
          <a:xfrm>
            <a:off x="269875" y="1812257"/>
            <a:ext cx="5715000" cy="2087562"/>
          </a:xfrm>
          <a:prstGeom prst="rect">
            <a:avLst/>
          </a:prstGeom>
          <a:solidFill>
            <a:srgbClr val="737373">
              <a:alpha val="7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Create Person Object</a:t>
            </a:r>
          </a:p>
        </p:txBody>
      </p:sp>
      <p:grpSp>
        <p:nvGrpSpPr>
          <p:cNvPr id="47" name="Group 46"/>
          <p:cNvGrpSpPr/>
          <p:nvPr/>
        </p:nvGrpSpPr>
        <p:grpSpPr>
          <a:xfrm>
            <a:off x="-355601" y="301625"/>
            <a:ext cx="1849438" cy="917575"/>
            <a:chOff x="-355601" y="301625"/>
            <a:chExt cx="1849438" cy="917575"/>
          </a:xfrm>
        </p:grpSpPr>
        <p:sp>
          <p:nvSpPr>
            <p:cNvPr id="4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8" name="Group 17"/>
          <p:cNvGrpSpPr/>
          <p:nvPr/>
        </p:nvGrpSpPr>
        <p:grpSpPr>
          <a:xfrm>
            <a:off x="1112837" y="4269442"/>
            <a:ext cx="4617435" cy="2199620"/>
            <a:chOff x="1036637" y="8526462"/>
            <a:chExt cx="4617435" cy="2199620"/>
          </a:xfrm>
        </p:grpSpPr>
        <p:grpSp>
          <p:nvGrpSpPr>
            <p:cNvPr id="5" name="Group 4"/>
            <p:cNvGrpSpPr/>
            <p:nvPr/>
          </p:nvGrpSpPr>
          <p:grpSpPr>
            <a:xfrm>
              <a:off x="1036637" y="8526462"/>
              <a:ext cx="1877402" cy="1596448"/>
              <a:chOff x="2624393" y="7577228"/>
              <a:chExt cx="1877402" cy="1596448"/>
            </a:xfrm>
          </p:grpSpPr>
          <p:sp>
            <p:nvSpPr>
              <p:cNvPr id="12" name="Rectangle 11"/>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59" name="TextBox 58"/>
            <p:cNvSpPr txBox="1"/>
            <p:nvPr/>
          </p:nvSpPr>
          <p:spPr>
            <a:xfrm>
              <a:off x="1201312" y="10202862"/>
              <a:ext cx="1548052" cy="523220"/>
            </a:xfrm>
            <a:prstGeom prst="rect">
              <a:avLst/>
            </a:prstGeom>
            <a:noFill/>
          </p:spPr>
          <p:txBody>
            <a:bodyPr wrap="none" rtlCol="0" anchor="ctr">
              <a:spAutoFit/>
            </a:bodyPr>
            <a:lstStyle/>
            <a:p>
              <a:pPr algn="ctr"/>
              <a:r>
                <a:rPr lang="en-US" altLang="zh-CN" sz="1400" dirty="0">
                  <a:gradFill>
                    <a:gsLst>
                      <a:gs pos="97345">
                        <a:srgbClr val="FFFFFF"/>
                      </a:gs>
                      <a:gs pos="79646">
                        <a:srgbClr val="FFFFFF"/>
                      </a:gs>
                    </a:gsLst>
                    <a:lin ang="5400000" scaled="0"/>
                  </a:gradFill>
                </a:rPr>
                <a:t>CREATE PERSON </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GROUP</a:t>
              </a:r>
              <a:endParaRPr lang="zh-CN" altLang="en-US" sz="1400" dirty="0">
                <a:gradFill>
                  <a:gsLst>
                    <a:gs pos="97345">
                      <a:srgbClr val="FFFFFF"/>
                    </a:gs>
                    <a:gs pos="79646">
                      <a:srgbClr val="FFFFFF"/>
                    </a:gs>
                  </a:gsLst>
                  <a:lin ang="5400000" scaled="0"/>
                </a:gradFill>
              </a:endParaRPr>
            </a:p>
          </p:txBody>
        </p:sp>
        <p:grpSp>
          <p:nvGrpSpPr>
            <p:cNvPr id="62" name="Group 61"/>
            <p:cNvGrpSpPr/>
            <p:nvPr/>
          </p:nvGrpSpPr>
          <p:grpSpPr>
            <a:xfrm>
              <a:off x="3776670" y="8526462"/>
              <a:ext cx="1877402" cy="1596448"/>
              <a:chOff x="2624393" y="7577228"/>
              <a:chExt cx="1877402" cy="1596448"/>
            </a:xfrm>
          </p:grpSpPr>
          <p:sp>
            <p:nvSpPr>
              <p:cNvPr id="68" name="Rectangle 67"/>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72" name="TextBox 71"/>
            <p:cNvSpPr txBox="1"/>
            <p:nvPr/>
          </p:nvSpPr>
          <p:spPr>
            <a:xfrm>
              <a:off x="4056379" y="10202862"/>
              <a:ext cx="1317990" cy="307777"/>
            </a:xfrm>
            <a:prstGeom prst="rect">
              <a:avLst/>
            </a:prstGeom>
            <a:noFill/>
          </p:spPr>
          <p:txBody>
            <a:bodyPr wrap="none" rtlCol="0" anchor="ctr">
              <a:spAutoFit/>
            </a:bodyPr>
            <a:lstStyle/>
            <a:p>
              <a:pPr algn="ctr"/>
              <a:r>
                <a:rPr lang="en-US" altLang="zh-CN" sz="1400" dirty="0">
                  <a:gradFill>
                    <a:gsLst>
                      <a:gs pos="97345">
                        <a:srgbClr val="FFFFFF"/>
                      </a:gs>
                      <a:gs pos="79646">
                        <a:srgbClr val="FFFFFF"/>
                      </a:gs>
                    </a:gsLst>
                    <a:lin ang="5400000" scaled="0"/>
                  </a:gradFill>
                </a:rPr>
                <a:t>ADD PERSON</a:t>
              </a:r>
              <a:endParaRPr lang="zh-CN" altLang="en-US" sz="1400" dirty="0">
                <a:gradFill>
                  <a:gsLst>
                    <a:gs pos="97345">
                      <a:srgbClr val="FFFFFF"/>
                    </a:gs>
                    <a:gs pos="79646">
                      <a:srgbClr val="FFFFFF"/>
                    </a:gs>
                  </a:gsLst>
                  <a:lin ang="5400000" scaled="0"/>
                </a:gradFill>
              </a:endParaRPr>
            </a:p>
          </p:txBody>
        </p:sp>
        <p:grpSp>
          <p:nvGrpSpPr>
            <p:cNvPr id="9" name="Group 8"/>
            <p:cNvGrpSpPr/>
            <p:nvPr/>
          </p:nvGrpSpPr>
          <p:grpSpPr>
            <a:xfrm>
              <a:off x="3974505" y="8755062"/>
              <a:ext cx="1470661" cy="730152"/>
              <a:chOff x="2484437" y="1852710"/>
              <a:chExt cx="1470661" cy="730152"/>
            </a:xfrm>
          </p:grpSpPr>
          <p:pic>
            <p:nvPicPr>
              <p:cNvPr id="22" name="Picture 21"/>
              <p:cNvPicPr>
                <a:picLocks noChangeAspect="1"/>
              </p:cNvPicPr>
              <p:nvPr/>
            </p:nvPicPr>
            <p:blipFill rotWithShape="1">
              <a:blip r:embed="rId5"/>
              <a:srcRect l="6458" t="6322" r="1042" b="4185"/>
              <a:stretch/>
            </p:blipFill>
            <p:spPr>
              <a:xfrm>
                <a:off x="2484437" y="1852710"/>
                <a:ext cx="704850" cy="730152"/>
              </a:xfrm>
              <a:prstGeom prst="rect">
                <a:avLst/>
              </a:prstGeom>
            </p:spPr>
          </p:pic>
          <p:sp>
            <p:nvSpPr>
              <p:cNvPr id="67" name="Rectangle 66"/>
              <p:cNvSpPr/>
              <p:nvPr/>
            </p:nvSpPr>
            <p:spPr bwMode="auto">
              <a:xfrm>
                <a:off x="3193097" y="1852710"/>
                <a:ext cx="762001" cy="73015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Daniel</a:t>
                </a:r>
              </a:p>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Egan</a:t>
                </a:r>
              </a:p>
            </p:txBody>
          </p:sp>
        </p:grpSp>
      </p:grpSp>
      <p:grpSp>
        <p:nvGrpSpPr>
          <p:cNvPr id="85" name="Group 84"/>
          <p:cNvGrpSpPr/>
          <p:nvPr/>
        </p:nvGrpSpPr>
        <p:grpSpPr>
          <a:xfrm>
            <a:off x="9647237" y="2815216"/>
            <a:ext cx="1877402" cy="2968047"/>
            <a:chOff x="2624393" y="6205629"/>
            <a:chExt cx="1877402" cy="2968047"/>
          </a:xfrm>
        </p:grpSpPr>
        <p:sp>
          <p:nvSpPr>
            <p:cNvPr id="86" name="Rectangle 85"/>
            <p:cNvSpPr/>
            <p:nvPr/>
          </p:nvSpPr>
          <p:spPr bwMode="auto">
            <a:xfrm>
              <a:off x="2624393" y="6205629"/>
              <a:ext cx="1841244" cy="2473233"/>
            </a:xfrm>
            <a:prstGeom prst="rect">
              <a:avLst/>
            </a:prstGeom>
            <a:noFill/>
            <a:ln w="25400">
              <a:solidFill>
                <a:schemeClr val="tx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pic>
        <p:nvPicPr>
          <p:cNvPr id="88" name="Picture 87"/>
          <p:cNvPicPr>
            <a:picLocks noChangeAspect="1"/>
          </p:cNvPicPr>
          <p:nvPr/>
        </p:nvPicPr>
        <p:blipFill rotWithShape="1">
          <a:blip r:embed="rId6">
            <a:extLst>
              <a:ext uri="{28A0092B-C50C-407E-A947-70E740481C1C}">
                <a14:useLocalDpi xmlns:a14="http://schemas.microsoft.com/office/drawing/2010/main" val="0"/>
              </a:ext>
            </a:extLst>
          </a:blip>
          <a:srcRect l="7183" r="7183"/>
          <a:stretch/>
        </p:blipFill>
        <p:spPr>
          <a:xfrm>
            <a:off x="9827731" y="3196215"/>
            <a:ext cx="941832" cy="1412748"/>
          </a:xfrm>
          <a:prstGeom prst="rect">
            <a:avLst/>
          </a:prstGeom>
          <a:ln w="25400">
            <a:solidFill>
              <a:srgbClr val="FFFFFF"/>
            </a:solidFill>
          </a:ln>
        </p:spPr>
      </p:pic>
      <p:pic>
        <p:nvPicPr>
          <p:cNvPr id="89" name="Picture 88"/>
          <p:cNvPicPr>
            <a:picLocks noChangeAspect="1"/>
          </p:cNvPicPr>
          <p:nvPr/>
        </p:nvPicPr>
        <p:blipFill rotWithShape="1">
          <a:blip r:embed="rId7">
            <a:extLst>
              <a:ext uri="{28A0092B-C50C-407E-A947-70E740481C1C}">
                <a14:useLocalDpi xmlns:a14="http://schemas.microsoft.com/office/drawing/2010/main" val="0"/>
              </a:ext>
            </a:extLst>
          </a:blip>
          <a:srcRect l="243" r="243"/>
          <a:stretch/>
        </p:blipFill>
        <p:spPr>
          <a:xfrm>
            <a:off x="10070637" y="3327266"/>
            <a:ext cx="941832" cy="1412748"/>
          </a:xfrm>
          <a:prstGeom prst="rect">
            <a:avLst/>
          </a:prstGeom>
          <a:ln w="25400">
            <a:solidFill>
              <a:srgbClr val="FFFFFF"/>
            </a:solidFill>
          </a:ln>
        </p:spPr>
      </p:pic>
      <p:sp>
        <p:nvSpPr>
          <p:cNvPr id="91" name="Rectangle 90"/>
          <p:cNvSpPr/>
          <p:nvPr/>
        </p:nvSpPr>
        <p:spPr bwMode="auto">
          <a:xfrm>
            <a:off x="10313542" y="4878966"/>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Daniel Egan</a:t>
            </a:r>
          </a:p>
        </p:txBody>
      </p:sp>
      <p:sp>
        <p:nvSpPr>
          <p:cNvPr id="20" name="Down Arrow 19"/>
          <p:cNvSpPr/>
          <p:nvPr/>
        </p:nvSpPr>
        <p:spPr bwMode="auto">
          <a:xfrm>
            <a:off x="4604322" y="3344862"/>
            <a:ext cx="484632" cy="445008"/>
          </a:xfrm>
          <a:prstGeom prst="down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4213053" y="1964248"/>
            <a:ext cx="1257919" cy="1193554"/>
            <a:chOff x="684570" y="3230562"/>
            <a:chExt cx="1609985" cy="1437356"/>
          </a:xfrm>
        </p:grpSpPr>
        <p:sp>
          <p:nvSpPr>
            <p:cNvPr id="73" name="Half Frame 7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Half Frame 7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Half Frame 7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Half Frame 7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2" name="Picture 1"/>
          <p:cNvPicPr>
            <a:picLocks noChangeAspect="1"/>
          </p:cNvPicPr>
          <p:nvPr/>
        </p:nvPicPr>
        <p:blipFill>
          <a:blip r:embed="rId8"/>
          <a:stretch>
            <a:fillRect/>
          </a:stretch>
        </p:blipFill>
        <p:spPr>
          <a:xfrm>
            <a:off x="10288079" y="3454310"/>
            <a:ext cx="1035879" cy="1416717"/>
          </a:xfrm>
          <a:prstGeom prst="rect">
            <a:avLst/>
          </a:prstGeom>
          <a:ln w="28575">
            <a:solidFill>
              <a:schemeClr val="bg1"/>
            </a:solidFill>
          </a:ln>
        </p:spPr>
      </p:pic>
    </p:spTree>
    <p:extLst>
      <p:ext uri="{BB962C8B-B14F-4D97-AF65-F5344CB8AC3E}">
        <p14:creationId xmlns:p14="http://schemas.microsoft.com/office/powerpoint/2010/main" val="1911694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0-#ppt_w/2"/>
                                          </p:val>
                                        </p:tav>
                                        <p:tav tm="100000">
                                          <p:val>
                                            <p:strVal val="#ppt_x"/>
                                          </p:val>
                                        </p:tav>
                                      </p:tavLst>
                                    </p:anim>
                                    <p:anim calcmode="lin" valueType="num">
                                      <p:cBhvr additive="base">
                                        <p:cTn id="17" dur="500" fill="hold"/>
                                        <p:tgtEl>
                                          <p:spTgt spid="44"/>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1+#ppt_w/2"/>
                                          </p:val>
                                        </p:tav>
                                        <p:tav tm="100000">
                                          <p:val>
                                            <p:strVal val="#ppt_x"/>
                                          </p:val>
                                        </p:tav>
                                      </p:tavLst>
                                    </p:anim>
                                    <p:anim calcmode="lin" valueType="num">
                                      <p:cBhvr additive="base">
                                        <p:cTn id="21" dur="500" fill="hold"/>
                                        <p:tgtEl>
                                          <p:spTgt spid="43"/>
                                        </p:tgtEl>
                                        <p:attrNameLst>
                                          <p:attrName>ppt_y</p:attrName>
                                        </p:attrNameLst>
                                      </p:cBhvr>
                                      <p:tavLst>
                                        <p:tav tm="0">
                                          <p:val>
                                            <p:strVal val="#ppt_y"/>
                                          </p:val>
                                        </p:tav>
                                        <p:tav tm="100000">
                                          <p:val>
                                            <p:strVal val="#ppt_y"/>
                                          </p:val>
                                        </p:tav>
                                      </p:tavLst>
                                    </p:anim>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42" presetClass="path" presetSubtype="0" decel="100000" fill="hold" grpId="1" nodeType="withEffect">
                                  <p:stCondLst>
                                    <p:cond delay="0"/>
                                  </p:stCondLst>
                                  <p:childTnLst>
                                    <p:animMotion origin="layout" path="M -4.85065E-6 -0.03564 L -4.85065E-6 3.01861E-6 " pathEditMode="relative" rAng="0" ptsTypes="AA">
                                      <p:cBhvr>
                                        <p:cTn id="31" dur="500" fill="hold"/>
                                        <p:tgtEl>
                                          <p:spTgt spid="2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6" grpId="0"/>
      <p:bldP spid="46" grpId="1"/>
      <p:bldP spid="20" grpId="0" animBg="1"/>
      <p:bldP spid="2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1476374"/>
            <a:ext cx="12436475" cy="5267325"/>
            <a:chOff x="0" y="1476374"/>
            <a:chExt cx="12436475" cy="5267325"/>
          </a:xfrm>
        </p:grpSpPr>
        <p:sp>
          <p:nvSpPr>
            <p:cNvPr id="46" name="Rectangle 45"/>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7" name="Text Placeholder 2"/>
            <p:cNvSpPr txBox="1">
              <a:spLocks/>
            </p:cNvSpPr>
            <p:nvPr/>
          </p:nvSpPr>
          <p:spPr>
            <a:xfrm>
              <a:off x="9237209" y="3511776"/>
              <a:ext cx="3037324"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gradFill>
                    <a:gsLst>
                      <a:gs pos="1250">
                        <a:srgbClr val="404040"/>
                      </a:gs>
                      <a:gs pos="100000">
                        <a:srgbClr val="404040"/>
                      </a:gs>
                    </a:gsLst>
                    <a:lin ang="5400000" scaled="0"/>
                  </a:gradFill>
                </a:rPr>
                <a:t>He is </a:t>
              </a:r>
              <a:br>
                <a:rPr lang="en-US" sz="3600" dirty="0">
                  <a:gradFill>
                    <a:gsLst>
                      <a:gs pos="1250">
                        <a:srgbClr val="404040"/>
                      </a:gs>
                      <a:gs pos="100000">
                        <a:srgbClr val="404040"/>
                      </a:gs>
                    </a:gsLst>
                    <a:lin ang="5400000" scaled="0"/>
                  </a:gradFill>
                </a:rPr>
              </a:br>
              <a:r>
                <a:rPr lang="en-US" sz="3600" dirty="0">
                  <a:gradFill>
                    <a:gsLst>
                      <a:gs pos="1250">
                        <a:srgbClr val="404040"/>
                      </a:gs>
                      <a:gs pos="100000">
                        <a:srgbClr val="404040"/>
                      </a:gs>
                    </a:gsLst>
                    <a:lin ang="5400000" scaled="0"/>
                  </a:gradFill>
                </a:rPr>
                <a:t>Daniel Egan.</a:t>
              </a:r>
              <a:endParaRPr lang="en-US" sz="2800" dirty="0">
                <a:gradFill>
                  <a:gsLst>
                    <a:gs pos="1250">
                      <a:srgbClr val="404040"/>
                    </a:gs>
                    <a:gs pos="100000">
                      <a:srgbClr val="404040"/>
                    </a:gs>
                  </a:gsLst>
                  <a:lin ang="5400000" scaled="0"/>
                </a:gradFill>
                <a:latin typeface="Segoe UI"/>
              </a:endParaRPr>
            </a:p>
          </p:txBody>
        </p:sp>
      </p:grpSp>
      <p:sp>
        <p:nvSpPr>
          <p:cNvPr id="49" name="Chevron 48"/>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101"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Identify</a:t>
            </a:r>
          </a:p>
        </p:txBody>
      </p:sp>
      <p:grpSp>
        <p:nvGrpSpPr>
          <p:cNvPr id="102" name="Group 101"/>
          <p:cNvGrpSpPr/>
          <p:nvPr/>
        </p:nvGrpSpPr>
        <p:grpSpPr>
          <a:xfrm>
            <a:off x="-355601" y="301625"/>
            <a:ext cx="1849438" cy="917575"/>
            <a:chOff x="-355601" y="301625"/>
            <a:chExt cx="1849438" cy="917575"/>
          </a:xfrm>
        </p:grpSpPr>
        <p:sp>
          <p:nvSpPr>
            <p:cNvPr id="10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4" name="Picture 10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 name="Group 2"/>
          <p:cNvGrpSpPr/>
          <p:nvPr/>
        </p:nvGrpSpPr>
        <p:grpSpPr>
          <a:xfrm>
            <a:off x="0" y="1483403"/>
            <a:ext cx="7955757" cy="5260297"/>
            <a:chOff x="0" y="1483403"/>
            <a:chExt cx="7955757" cy="5260297"/>
          </a:xfrm>
        </p:grpSpPr>
        <p:grpSp>
          <p:nvGrpSpPr>
            <p:cNvPr id="4" name="Group 3"/>
            <p:cNvGrpSpPr/>
            <p:nvPr/>
          </p:nvGrpSpPr>
          <p:grpSpPr>
            <a:xfrm>
              <a:off x="0" y="1483403"/>
              <a:ext cx="7955757" cy="5260297"/>
              <a:chOff x="0" y="1483403"/>
              <a:chExt cx="7955757" cy="5260297"/>
            </a:xfrm>
          </p:grpSpPr>
          <p:sp>
            <p:nvSpPr>
              <p:cNvPr id="69" name="Freeform 68"/>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rotWithShape="1">
              <a:blip r:embed="rId4">
                <a:extLst>
                  <a:ext uri="{28A0092B-C50C-407E-A947-70E740481C1C}">
                    <a14:useLocalDpi xmlns:a14="http://schemas.microsoft.com/office/drawing/2010/main" val="0"/>
                  </a:ext>
                </a:extLst>
              </a:blip>
              <a:srcRect t="12942" b="16940"/>
              <a:stretch/>
            </p:blipFill>
            <p:spPr>
              <a:xfrm>
                <a:off x="568600" y="3368496"/>
                <a:ext cx="1143000" cy="1143000"/>
              </a:xfrm>
              <a:prstGeom prst="rect">
                <a:avLst/>
              </a:prstGeom>
              <a:ln w="25400">
                <a:solidFill>
                  <a:srgbClr val="FFFFFF"/>
                </a:solidFill>
              </a:ln>
            </p:spPr>
          </p:pic>
          <p:sp>
            <p:nvSpPr>
              <p:cNvPr id="86" name="TextBox 85"/>
              <p:cNvSpPr txBox="1"/>
              <p:nvPr/>
            </p:nvSpPr>
            <p:spPr>
              <a:xfrm>
                <a:off x="573599" y="4644100"/>
                <a:ext cx="1133003" cy="523220"/>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NEW INPUT</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IMAGE</a:t>
                </a:r>
                <a:endParaRPr lang="zh-CN" altLang="en-US" sz="1400" dirty="0">
                  <a:gradFill>
                    <a:gsLst>
                      <a:gs pos="97345">
                        <a:srgbClr val="FFFFFF"/>
                      </a:gs>
                      <a:gs pos="79646">
                        <a:srgbClr val="FFFFFF"/>
                      </a:gs>
                    </a:gsLst>
                    <a:lin ang="5400000" scaled="0"/>
                  </a:gradFill>
                </a:endParaRPr>
              </a:p>
            </p:txBody>
          </p:sp>
          <p:grpSp>
            <p:nvGrpSpPr>
              <p:cNvPr id="89" name="Group 88"/>
              <p:cNvGrpSpPr/>
              <p:nvPr/>
            </p:nvGrpSpPr>
            <p:grpSpPr>
              <a:xfrm>
                <a:off x="430666" y="3230562"/>
                <a:ext cx="1418868" cy="1418868"/>
                <a:chOff x="-1249363" y="2430462"/>
                <a:chExt cx="1143000" cy="1143000"/>
              </a:xfrm>
              <a:solidFill>
                <a:srgbClr val="FFFFFF"/>
              </a:solidFill>
            </p:grpSpPr>
            <p:sp>
              <p:nvSpPr>
                <p:cNvPr id="90" name="Half Frame 89"/>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3" name="Half Frame 92"/>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1951038" y="3653531"/>
                <a:ext cx="1219200" cy="623315"/>
                <a:chOff x="2255836" y="3653531"/>
                <a:chExt cx="1676401" cy="623315"/>
              </a:xfrm>
            </p:grpSpPr>
            <p:sp>
              <p:nvSpPr>
                <p:cNvPr id="76" name="Right Arrow 75"/>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2411338" y="3769797"/>
                  <a:ext cx="1119217"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IDENTIFY</a:t>
                  </a:r>
                  <a:endParaRPr lang="zh-CN" altLang="en-US" dirty="0">
                    <a:gradFill>
                      <a:gsLst>
                        <a:gs pos="79646">
                          <a:srgbClr val="FFFFFF"/>
                        </a:gs>
                        <a:gs pos="45000">
                          <a:srgbClr val="FFFFFF"/>
                        </a:gs>
                      </a:gsLst>
                      <a:lin ang="5400000" scaled="0"/>
                    </a:gradFill>
                  </a:endParaRPr>
                </a:p>
              </p:txBody>
            </p:sp>
          </p:grpSp>
          <p:pic>
            <p:nvPicPr>
              <p:cNvPr id="109" name="Picture 108"/>
              <p:cNvPicPr>
                <a:picLocks noChangeAspect="1"/>
              </p:cNvPicPr>
              <p:nvPr/>
            </p:nvPicPr>
            <p:blipFill rotWithShape="1">
              <a:blip r:embed="rId5">
                <a:extLst>
                  <a:ext uri="{28A0092B-C50C-407E-A947-70E740481C1C}">
                    <a14:useLocalDpi xmlns:a14="http://schemas.microsoft.com/office/drawing/2010/main" val="0"/>
                  </a:ext>
                </a:extLst>
              </a:blip>
              <a:srcRect l="3086" r="3086"/>
              <a:stretch/>
            </p:blipFill>
            <p:spPr>
              <a:xfrm>
                <a:off x="3624252" y="1769261"/>
                <a:ext cx="939763" cy="1409645"/>
              </a:xfrm>
              <a:prstGeom prst="rect">
                <a:avLst/>
              </a:prstGeom>
              <a:ln w="25400">
                <a:solidFill>
                  <a:srgbClr val="FFFFFF"/>
                </a:solidFill>
              </a:ln>
            </p:spPr>
          </p:pic>
          <p:sp>
            <p:nvSpPr>
              <p:cNvPr id="51" name="Rectangle 50"/>
              <p:cNvSpPr/>
              <p:nvPr/>
            </p:nvSpPr>
            <p:spPr bwMode="auto">
              <a:xfrm>
                <a:off x="3660067" y="3175129"/>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109"/>
              <p:cNvPicPr>
                <a:picLocks noChangeAspect="1"/>
              </p:cNvPicPr>
              <p:nvPr/>
            </p:nvPicPr>
            <p:blipFill rotWithShape="1">
              <a:blip r:embed="rId6">
                <a:extLst>
                  <a:ext uri="{28A0092B-C50C-407E-A947-70E740481C1C}">
                    <a14:useLocalDpi xmlns:a14="http://schemas.microsoft.com/office/drawing/2010/main" val="0"/>
                  </a:ext>
                </a:extLst>
              </a:blip>
              <a:srcRect t="1818" b="1818"/>
              <a:stretch/>
            </p:blipFill>
            <p:spPr>
              <a:xfrm>
                <a:off x="3867158" y="1900312"/>
                <a:ext cx="939763" cy="1409645"/>
              </a:xfrm>
              <a:prstGeom prst="rect">
                <a:avLst/>
              </a:prstGeom>
              <a:ln w="25400">
                <a:solidFill>
                  <a:srgbClr val="FFFFFF"/>
                </a:solidFill>
              </a:ln>
            </p:spPr>
          </p:pic>
          <p:sp>
            <p:nvSpPr>
              <p:cNvPr id="50" name="Rectangle 49"/>
              <p:cNvSpPr/>
              <p:nvPr/>
            </p:nvSpPr>
            <p:spPr bwMode="auto">
              <a:xfrm>
                <a:off x="3885065" y="3308808"/>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rotWithShape="1">
              <a:blip r:embed="rId7">
                <a:extLst>
                  <a:ext uri="{28A0092B-C50C-407E-A947-70E740481C1C}">
                    <a14:useLocalDpi xmlns:a14="http://schemas.microsoft.com/office/drawing/2010/main" val="0"/>
                  </a:ext>
                </a:extLst>
              </a:blip>
              <a:srcRect l="5107" r="5107"/>
              <a:stretch/>
            </p:blipFill>
            <p:spPr>
              <a:xfrm>
                <a:off x="4110064" y="2047410"/>
                <a:ext cx="939763" cy="1409645"/>
              </a:xfrm>
              <a:prstGeom prst="rect">
                <a:avLst/>
              </a:prstGeom>
              <a:ln w="25400">
                <a:solidFill>
                  <a:srgbClr val="FFFFFF"/>
                </a:solidFill>
              </a:ln>
            </p:spPr>
          </p:pic>
          <p:sp>
            <p:nvSpPr>
              <p:cNvPr id="112" name="Rectangle 111"/>
              <p:cNvSpPr/>
              <p:nvPr/>
            </p:nvSpPr>
            <p:spPr bwMode="auto">
              <a:xfrm>
                <a:off x="4110063" y="3452012"/>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Natalie Huber</a:t>
                </a:r>
              </a:p>
            </p:txBody>
          </p:sp>
          <p:pic>
            <p:nvPicPr>
              <p:cNvPr id="98" name="Picture 97"/>
              <p:cNvPicPr>
                <a:picLocks noChangeAspect="1"/>
              </p:cNvPicPr>
              <p:nvPr/>
            </p:nvPicPr>
            <p:blipFill rotWithShape="1">
              <a:blip r:embed="rId8">
                <a:extLst>
                  <a:ext uri="{28A0092B-C50C-407E-A947-70E740481C1C}">
                    <a14:useLocalDpi xmlns:a14="http://schemas.microsoft.com/office/drawing/2010/main" val="0"/>
                  </a:ext>
                </a:extLst>
              </a:blip>
              <a:srcRect l="7183" r="7183"/>
              <a:stretch/>
            </p:blipFill>
            <p:spPr>
              <a:xfrm>
                <a:off x="3624252" y="4034706"/>
                <a:ext cx="941832" cy="1412748"/>
              </a:xfrm>
              <a:prstGeom prst="rect">
                <a:avLst/>
              </a:prstGeom>
              <a:ln w="25400">
                <a:solidFill>
                  <a:srgbClr val="FFFFFF"/>
                </a:solidFill>
              </a:ln>
            </p:spPr>
          </p:pic>
          <p:sp>
            <p:nvSpPr>
              <p:cNvPr id="119" name="TextBox 118"/>
              <p:cNvSpPr txBox="1"/>
              <p:nvPr/>
            </p:nvSpPr>
            <p:spPr>
              <a:xfrm>
                <a:off x="3472624" y="3675765"/>
                <a:ext cx="2259229" cy="307777"/>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GROUP PERSON OBJECTS</a:t>
                </a:r>
              </a:p>
            </p:txBody>
          </p:sp>
          <p:sp>
            <p:nvSpPr>
              <p:cNvPr id="44" name="Rectangle 43"/>
              <p:cNvSpPr/>
              <p:nvPr/>
            </p:nvSpPr>
            <p:spPr bwMode="auto">
              <a:xfrm>
                <a:off x="3522133" y="1672046"/>
                <a:ext cx="2194831" cy="4409210"/>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3522133" y="6220454"/>
                <a:ext cx="2238905" cy="38404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nvGrpSpPr>
              <p:cNvPr id="73" name="Group 72"/>
              <p:cNvGrpSpPr/>
              <p:nvPr/>
            </p:nvGrpSpPr>
            <p:grpSpPr>
              <a:xfrm>
                <a:off x="5303838" y="4969448"/>
                <a:ext cx="1822452" cy="623315"/>
                <a:chOff x="2109786" y="3653531"/>
                <a:chExt cx="1822452" cy="623315"/>
              </a:xfrm>
            </p:grpSpPr>
            <p:sp>
              <p:nvSpPr>
                <p:cNvPr id="74" name="Right Arrow 73"/>
                <p:cNvSpPr/>
                <p:nvPr/>
              </p:nvSpPr>
              <p:spPr bwMode="auto">
                <a:xfrm>
                  <a:off x="2109786" y="3653531"/>
                  <a:ext cx="1822452"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125025" y="3770231"/>
                  <a:ext cx="1675652"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RECOGNITION</a:t>
                  </a:r>
                </a:p>
              </p:txBody>
            </p:sp>
          </p:grpSp>
          <p:sp>
            <p:nvSpPr>
              <p:cNvPr id="52" name="Rectangle 51"/>
              <p:cNvSpPr/>
              <p:nvPr/>
            </p:nvSpPr>
            <p:spPr bwMode="auto">
              <a:xfrm>
                <a:off x="3690956" y="5446450"/>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99" name="Picture 98"/>
              <p:cNvPicPr>
                <a:picLocks noChangeAspect="1"/>
              </p:cNvPicPr>
              <p:nvPr/>
            </p:nvPicPr>
            <p:blipFill rotWithShape="1">
              <a:blip r:embed="rId9">
                <a:extLst>
                  <a:ext uri="{28A0092B-C50C-407E-A947-70E740481C1C}">
                    <a14:useLocalDpi xmlns:a14="http://schemas.microsoft.com/office/drawing/2010/main" val="0"/>
                  </a:ext>
                </a:extLst>
              </a:blip>
              <a:srcRect l="243" r="243"/>
              <a:stretch/>
            </p:blipFill>
            <p:spPr>
              <a:xfrm>
                <a:off x="3867158" y="4165757"/>
                <a:ext cx="941832" cy="1412748"/>
              </a:xfrm>
              <a:prstGeom prst="rect">
                <a:avLst/>
              </a:prstGeom>
              <a:ln w="25400">
                <a:solidFill>
                  <a:srgbClr val="FFFFFF"/>
                </a:solidFill>
              </a:ln>
            </p:spPr>
          </p:pic>
          <p:sp>
            <p:nvSpPr>
              <p:cNvPr id="53" name="Rectangle 52"/>
              <p:cNvSpPr/>
              <p:nvPr/>
            </p:nvSpPr>
            <p:spPr bwMode="auto">
              <a:xfrm>
                <a:off x="3915954" y="5575366"/>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a14:imgEffect>
                      </a14:imgLayer>
                    </a14:imgProps>
                  </a:ext>
                </a:extLst>
              </a:blip>
              <a:srcRect l="18701" r="18701"/>
              <a:stretch/>
            </p:blipFill>
            <p:spPr>
              <a:xfrm>
                <a:off x="4110064" y="4312855"/>
                <a:ext cx="941832" cy="1412748"/>
              </a:xfrm>
              <a:prstGeom prst="rect">
                <a:avLst/>
              </a:prstGeom>
              <a:ln w="25400">
                <a:solidFill>
                  <a:srgbClr val="FFFFFF"/>
                </a:solidFill>
              </a:ln>
            </p:spPr>
          </p:pic>
          <p:sp>
            <p:nvSpPr>
              <p:cNvPr id="117" name="Rectangle 116"/>
              <p:cNvSpPr/>
              <p:nvPr/>
            </p:nvSpPr>
            <p:spPr bwMode="auto">
              <a:xfrm>
                <a:off x="4110063" y="5717457"/>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Daniel Egan</a:t>
                </a:r>
              </a:p>
            </p:txBody>
          </p:sp>
        </p:grpSp>
        <p:pic>
          <p:nvPicPr>
            <p:cNvPr id="40" name="Picture 39"/>
            <p:cNvPicPr>
              <a:picLocks noChangeAspect="1"/>
            </p:cNvPicPr>
            <p:nvPr/>
          </p:nvPicPr>
          <p:blipFill>
            <a:blip r:embed="rId12"/>
            <a:stretch>
              <a:fillRect/>
            </a:stretch>
          </p:blipFill>
          <p:spPr>
            <a:xfrm>
              <a:off x="4101608" y="4314807"/>
              <a:ext cx="1035879" cy="1416717"/>
            </a:xfrm>
            <a:prstGeom prst="rect">
              <a:avLst/>
            </a:prstGeom>
            <a:ln w="28575">
              <a:solidFill>
                <a:schemeClr val="bg1"/>
              </a:solidFill>
            </a:ln>
          </p:spPr>
        </p:pic>
        <p:pic>
          <p:nvPicPr>
            <p:cNvPr id="2" name="Picture 1"/>
            <p:cNvPicPr>
              <a:picLocks noChangeAspect="1"/>
            </p:cNvPicPr>
            <p:nvPr/>
          </p:nvPicPr>
          <p:blipFill>
            <a:blip r:embed="rId13"/>
            <a:stretch>
              <a:fillRect/>
            </a:stretch>
          </p:blipFill>
          <p:spPr>
            <a:xfrm>
              <a:off x="564128" y="3354194"/>
              <a:ext cx="1142474" cy="1171605"/>
            </a:xfrm>
            <a:prstGeom prst="rect">
              <a:avLst/>
            </a:prstGeom>
          </p:spPr>
        </p:pic>
      </p:grpSp>
    </p:spTree>
    <p:extLst>
      <p:ext uri="{BB962C8B-B14F-4D97-AF65-F5344CB8AC3E}">
        <p14:creationId xmlns:p14="http://schemas.microsoft.com/office/powerpoint/2010/main" val="188688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1"/>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0-#ppt_w/2"/>
                                          </p:val>
                                        </p:tav>
                                        <p:tav tm="100000">
                                          <p:val>
                                            <p:strVal val="#ppt_x"/>
                                          </p:val>
                                        </p:tav>
                                      </p:tavLst>
                                    </p:anim>
                                    <p:anim calcmode="lin" valueType="num">
                                      <p:cBhvr additive="base">
                                        <p:cTn id="17" dur="500" fill="hold"/>
                                        <p:tgtEl>
                                          <p:spTgt spid="4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01" grpId="0"/>
      <p:bldP spid="10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816475" y="2567194"/>
            <a:ext cx="8275638" cy="1902059"/>
          </a:xfrm>
        </p:spPr>
        <p:txBody>
          <a:bodyPr/>
          <a:lstStyle/>
          <a:p>
            <a:pPr marL="0" indent="0">
              <a:buNone/>
            </a:pPr>
            <a:r>
              <a:rPr lang="en-US" sz="4400" kern="0" dirty="0"/>
              <a:t>FACE API</a:t>
            </a:r>
            <a:br>
              <a:rPr lang="en-US" sz="4400" kern="0" dirty="0"/>
            </a:br>
            <a:br>
              <a:rPr lang="en-US" sz="4400" kern="0" dirty="0"/>
            </a:br>
            <a:r>
              <a:rPr lang="en-US" sz="3600" kern="0" dirty="0"/>
              <a:t>Lets check it out live </a:t>
            </a:r>
            <a:endParaRPr lang="en-US" sz="3200" dirty="0">
              <a:latin typeface="+mn-lt"/>
            </a:endParaRPr>
          </a:p>
        </p:txBody>
      </p:sp>
      <p:sp>
        <p:nvSpPr>
          <p:cNvPr id="22" name="Parallelogram 2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5" name="Group 4"/>
          <p:cNvGrpSpPr/>
          <p:nvPr/>
        </p:nvGrpSpPr>
        <p:grpSpPr>
          <a:xfrm>
            <a:off x="-17463" y="1916112"/>
            <a:ext cx="3664152" cy="3124200"/>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1935679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4 0.00023 L 1.27138E-6 -5.22015E-7 " pathEditMode="relative" rAng="0" ptsTypes="AA">
                                      <p:cBhvr>
                                        <p:cTn id="17" dur="500" fill="hold"/>
                                        <p:tgtEl>
                                          <p:spTgt spid="3"/>
                                        </p:tgtEl>
                                        <p:attrNameLst>
                                          <p:attrName>ppt_x</p:attrName>
                                          <p:attrName>ppt_y</p:attrName>
                                        </p:attrNameLst>
                                      </p:cBhvr>
                                      <p:rCtr x="93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816475" y="2567194"/>
            <a:ext cx="8275638" cy="1932837"/>
          </a:xfrm>
        </p:spPr>
        <p:txBody>
          <a:bodyPr/>
          <a:lstStyle/>
          <a:p>
            <a:pPr marL="0" indent="0">
              <a:buNone/>
            </a:pPr>
            <a:r>
              <a:rPr lang="en-US" sz="4400" kern="0" dirty="0"/>
              <a:t>Speech APIs powered by Bing</a:t>
            </a:r>
            <a:endParaRPr lang="en-US" sz="4400" dirty="0"/>
          </a:p>
          <a:p>
            <a:pPr marL="0" indent="0">
              <a:buNone/>
            </a:pPr>
            <a:r>
              <a:rPr lang="en-US" sz="3200" dirty="0">
                <a:latin typeface="+mn-lt"/>
              </a:rPr>
              <a:t>Voice Recognition (Speech to Text)</a:t>
            </a:r>
          </a:p>
          <a:p>
            <a:pPr marL="0" indent="0">
              <a:buNone/>
            </a:pPr>
            <a:r>
              <a:rPr lang="en-US" sz="3200" dirty="0">
                <a:latin typeface="+mn-lt"/>
              </a:rPr>
              <a:t>Voice Output (Text to Speech)</a:t>
            </a:r>
          </a:p>
        </p:txBody>
      </p:sp>
      <p:sp>
        <p:nvSpPr>
          <p:cNvPr id="22" name="Parallelogram 2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5" name="Group 4"/>
          <p:cNvGrpSpPr/>
          <p:nvPr/>
        </p:nvGrpSpPr>
        <p:grpSpPr>
          <a:xfrm>
            <a:off x="-17463" y="1916112"/>
            <a:ext cx="3664152" cy="3124200"/>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659090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4 0.00023 L 1.27138E-6 -1.54335E-7 " pathEditMode="relative" rAng="0" ptsTypes="AA">
                                      <p:cBhvr>
                                        <p:cTn id="17" dur="500" fill="hold"/>
                                        <p:tgtEl>
                                          <p:spTgt spid="3"/>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 t="28636" r="709" b="26448"/>
          <a:stretch/>
        </p:blipFill>
        <p:spPr>
          <a:xfrm>
            <a:off x="-11390" y="0"/>
            <a:ext cx="12446983" cy="3749878"/>
          </a:xfrm>
          <a:prstGeom prst="rect">
            <a:avLst/>
          </a:prstGeom>
        </p:spPr>
      </p:pic>
      <p:sp>
        <p:nvSpPr>
          <p:cNvPr id="29" name="Rectangle 28"/>
          <p:cNvSpPr/>
          <p:nvPr/>
        </p:nvSpPr>
        <p:spPr bwMode="auto">
          <a:xfrm>
            <a:off x="881" y="-1"/>
            <a:ext cx="12446983" cy="3757021"/>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5481" y="4288816"/>
            <a:ext cx="3961992" cy="142063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237242" y="4288816"/>
            <a:ext cx="3513427" cy="165115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199002" y="4288815"/>
            <a:ext cx="4053353" cy="226915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834748" y="6420988"/>
            <a:ext cx="2701838" cy="382257"/>
            <a:chOff x="4708300" y="6295658"/>
            <a:chExt cx="2649101" cy="374796"/>
          </a:xfrm>
        </p:grpSpPr>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9036400" y="5935469"/>
            <a:ext cx="2165140" cy="385860"/>
            <a:chOff x="8446309" y="5819616"/>
            <a:chExt cx="2122879" cy="378328"/>
          </a:xfrm>
        </p:grpSpPr>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549462" y="6339328"/>
            <a:ext cx="3139014" cy="432159"/>
            <a:chOff x="8157755" y="6215592"/>
            <a:chExt cx="3077744" cy="423724"/>
          </a:xfrm>
        </p:grpSpPr>
        <p:pic>
          <p:nvPicPr>
            <p:cNvPr id="14" name="Picture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32396"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65699"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199001"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63909" y="3824915"/>
            <a:ext cx="776911"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600203" y="3842921"/>
            <a:ext cx="117092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581736" y="3835996"/>
            <a:ext cx="107446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220250" y="5987492"/>
            <a:ext cx="1930832" cy="402266"/>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415576" y="5732143"/>
            <a:ext cx="1673577" cy="1294307"/>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82" y="5861839"/>
            <a:ext cx="12159478" cy="1216244"/>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itle 1"/>
          <p:cNvSpPr>
            <a:spLocks noGrp="1"/>
          </p:cNvSpPr>
          <p:nvPr>
            <p:ph type="title"/>
          </p:nvPr>
        </p:nvSpPr>
        <p:spPr>
          <a:xfrm>
            <a:off x="274639" y="295275"/>
            <a:ext cx="11889564" cy="1830387"/>
          </a:xfrm>
        </p:spPr>
        <p:txBody>
          <a:bodyPr/>
          <a:lstStyle/>
          <a:p>
            <a:r>
              <a:rPr lang="en-US" sz="4896" dirty="0">
                <a:gradFill>
                  <a:gsLst>
                    <a:gs pos="1250">
                      <a:schemeClr val="bg1"/>
                    </a:gs>
                    <a:gs pos="100000">
                      <a:schemeClr val="bg1"/>
                    </a:gs>
                  </a:gsLst>
                  <a:lin ang="5400000" scaled="0"/>
                </a:gradFill>
              </a:rPr>
              <a:t>Why Microsoft </a:t>
            </a:r>
            <a:br>
              <a:rPr lang="en-US" sz="4896" dirty="0">
                <a:gradFill>
                  <a:gsLst>
                    <a:gs pos="1250">
                      <a:schemeClr val="bg1"/>
                    </a:gs>
                    <a:gs pos="100000">
                      <a:schemeClr val="bg1"/>
                    </a:gs>
                  </a:gsLst>
                  <a:lin ang="5400000" scaled="0"/>
                </a:gradFill>
              </a:rPr>
            </a:br>
            <a:r>
              <a:rPr lang="en-US" sz="4896" dirty="0">
                <a:gradFill>
                  <a:gsLst>
                    <a:gs pos="1250">
                      <a:schemeClr val="bg1"/>
                    </a:gs>
                    <a:gs pos="100000">
                      <a:schemeClr val="bg1"/>
                    </a:gs>
                  </a:gsLst>
                  <a:lin ang="5400000" scaled="0"/>
                </a:gradFill>
              </a:rPr>
              <a:t>Cognitive Services ?</a:t>
            </a:r>
          </a:p>
        </p:txBody>
      </p:sp>
    </p:spTree>
    <p:extLst>
      <p:ext uri="{BB962C8B-B14F-4D97-AF65-F5344CB8AC3E}">
        <p14:creationId xmlns:p14="http://schemas.microsoft.com/office/powerpoint/2010/main" val="15207537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737" y="5618996"/>
            <a:ext cx="749873" cy="566977"/>
          </a:xfrm>
          <a:prstGeom prst="rect">
            <a:avLst/>
          </a:prstGeom>
        </p:spPr>
      </p:pic>
      <p:sp>
        <p:nvSpPr>
          <p:cNvPr id="62" name="Freeform 17"/>
          <p:cNvSpPr>
            <a:spLocks noChangeAspect="1"/>
          </p:cNvSpPr>
          <p:nvPr/>
        </p:nvSpPr>
        <p:spPr bwMode="auto">
          <a:xfrm>
            <a:off x="9134474" y="1557421"/>
            <a:ext cx="1988622" cy="208821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
        <p:nvSpPr>
          <p:cNvPr id="3" name="Rectangle 2"/>
          <p:cNvSpPr/>
          <p:nvPr/>
        </p:nvSpPr>
        <p:spPr bwMode="auto">
          <a:xfrm>
            <a:off x="8656637" y="3649662"/>
            <a:ext cx="2971800" cy="33448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38288" y="295275"/>
            <a:ext cx="10593387" cy="917575"/>
          </a:xfrm>
        </p:spPr>
        <p:txBody>
          <a:bodyPr anchor="ctr"/>
          <a:lstStyle/>
          <a:p>
            <a:r>
              <a:rPr lang="en-US" dirty="0"/>
              <a:t>Voice Recognition</a:t>
            </a:r>
          </a:p>
        </p:txBody>
      </p:sp>
      <p:grpSp>
        <p:nvGrpSpPr>
          <p:cNvPr id="11" name="Group 10"/>
          <p:cNvGrpSpPr/>
          <p:nvPr/>
        </p:nvGrpSpPr>
        <p:grpSpPr>
          <a:xfrm>
            <a:off x="-355601" y="301625"/>
            <a:ext cx="1849438" cy="917575"/>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75830" y="1779503"/>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48" name="Group 47"/>
          <p:cNvGrpSpPr/>
          <p:nvPr/>
        </p:nvGrpSpPr>
        <p:grpSpPr>
          <a:xfrm>
            <a:off x="2675830" y="3802062"/>
            <a:ext cx="9760645" cy="7834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Rectangle 34"/>
            <p:cNvSpPr/>
            <p:nvPr/>
          </p:nvSpPr>
          <p:spPr>
            <a:xfrm>
              <a:off x="3383423" y="1817271"/>
              <a:ext cx="6632072" cy="707886"/>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Converts spoken audio to text</a:t>
              </a:r>
            </a:p>
          </p:txBody>
        </p:sp>
      </p:grpSp>
      <p:sp>
        <p:nvSpPr>
          <p:cNvPr id="24" name="AutoShape 3"/>
          <p:cNvSpPr>
            <a:spLocks noChangeAspect="1" noChangeArrowheads="1" noTextEdit="1"/>
          </p:cNvSpPr>
          <p:nvPr/>
        </p:nvSpPr>
        <p:spPr bwMode="auto">
          <a:xfrm>
            <a:off x="2298248" y="2648351"/>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49" name="Group 48"/>
          <p:cNvGrpSpPr/>
          <p:nvPr/>
        </p:nvGrpSpPr>
        <p:grpSpPr>
          <a:xfrm>
            <a:off x="2298248" y="4670910"/>
            <a:ext cx="10138227" cy="7834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Rectangle 35"/>
            <p:cNvSpPr/>
            <p:nvPr/>
          </p:nvSpPr>
          <p:spPr>
            <a:xfrm>
              <a:off x="3110683" y="2686119"/>
              <a:ext cx="8273740" cy="707886"/>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Same backend which powers Cortana</a:t>
              </a:r>
            </a:p>
          </p:txBody>
        </p:sp>
      </p:grpSp>
      <p:sp>
        <p:nvSpPr>
          <p:cNvPr id="30" name="AutoShape 3"/>
          <p:cNvSpPr>
            <a:spLocks noChangeAspect="1" noChangeArrowheads="1" noTextEdit="1"/>
          </p:cNvSpPr>
          <p:nvPr/>
        </p:nvSpPr>
        <p:spPr bwMode="auto">
          <a:xfrm>
            <a:off x="1935624" y="3507231"/>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50" name="Group 49"/>
          <p:cNvGrpSpPr/>
          <p:nvPr/>
        </p:nvGrpSpPr>
        <p:grpSpPr>
          <a:xfrm>
            <a:off x="1935624" y="5529790"/>
            <a:ext cx="10500851" cy="7834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Rectangle 36"/>
            <p:cNvSpPr/>
            <p:nvPr/>
          </p:nvSpPr>
          <p:spPr>
            <a:xfrm>
              <a:off x="2729683" y="3544999"/>
              <a:ext cx="7489679" cy="707886"/>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Support for 7 languages at launch</a:t>
              </a:r>
            </a:p>
          </p:txBody>
        </p:sp>
      </p:grpSp>
      <p:sp>
        <p:nvSpPr>
          <p:cNvPr id="52" name="Freeform 99"/>
          <p:cNvSpPr>
            <a:spLocks noChangeAspect="1"/>
          </p:cNvSpPr>
          <p:nvPr/>
        </p:nvSpPr>
        <p:spPr bwMode="auto">
          <a:xfrm>
            <a:off x="1920091" y="3907236"/>
            <a:ext cx="709594" cy="481972"/>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55" name="Group 54"/>
          <p:cNvGrpSpPr/>
          <p:nvPr/>
        </p:nvGrpSpPr>
        <p:grpSpPr>
          <a:xfrm>
            <a:off x="1627187" y="4700671"/>
            <a:ext cx="609602" cy="609602"/>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p:cNvSpPr/>
          <p:nvPr/>
        </p:nvSpPr>
        <p:spPr>
          <a:xfrm>
            <a:off x="8522470" y="2393287"/>
            <a:ext cx="1018228"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39" name="Rectangle 38"/>
          <p:cNvSpPr/>
          <p:nvPr/>
        </p:nvSpPr>
        <p:spPr>
          <a:xfrm>
            <a:off x="8598671" y="1896399"/>
            <a:ext cx="1031052"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40" name="Rectangle 39"/>
          <p:cNvSpPr/>
          <p:nvPr/>
        </p:nvSpPr>
        <p:spPr>
          <a:xfrm>
            <a:off x="8755878" y="1478887"/>
            <a:ext cx="1021433" cy="461665"/>
          </a:xfrm>
          <a:prstGeom prst="rect">
            <a:avLst/>
          </a:prstGeom>
        </p:spPr>
        <p:txBody>
          <a:bodyPr wrap="none">
            <a:spAutoFit/>
          </a:bodyPr>
          <a:lstStyle/>
          <a:p>
            <a:pPr algn="ct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41" name="Rectangle 40"/>
          <p:cNvSpPr/>
          <p:nvPr/>
        </p:nvSpPr>
        <p:spPr>
          <a:xfrm>
            <a:off x="9651041" y="1064847"/>
            <a:ext cx="917239"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43" name="Rectangle 42"/>
          <p:cNvSpPr/>
          <p:nvPr/>
        </p:nvSpPr>
        <p:spPr>
          <a:xfrm>
            <a:off x="10467778" y="1478887"/>
            <a:ext cx="846707"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45" name="Rectangle 44"/>
          <p:cNvSpPr/>
          <p:nvPr/>
        </p:nvSpPr>
        <p:spPr>
          <a:xfrm>
            <a:off x="10641840" y="1896399"/>
            <a:ext cx="731290" cy="461665"/>
          </a:xfrm>
          <a:prstGeom prst="rect">
            <a:avLst/>
          </a:prstGeom>
        </p:spPr>
        <p:txBody>
          <a:bodyPr wrap="none">
            <a:spAutoFit/>
          </a:bodyPr>
          <a:lstStyle/>
          <a:p>
            <a:pPr algn="ct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47" name="Rectangle 46"/>
          <p:cNvSpPr/>
          <p:nvPr/>
        </p:nvSpPr>
        <p:spPr>
          <a:xfrm>
            <a:off x="10490844" y="2393287"/>
            <a:ext cx="1043877"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577672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 y="-23"/>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 y="-23"/>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 y="-23"/>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0237" y="2125663"/>
          <a:ext cx="7391400" cy="1407739"/>
        </p:xfrm>
        <a:graphic>
          <a:graphicData uri="http://schemas.openxmlformats.org/drawingml/2006/table">
            <a:tbl>
              <a:tblPr firstRow="1" bandRow="1">
                <a:tableStyleId>{10A1B5D5-9B99-4C35-A422-299274C87663}</a:tableStyleId>
              </a:tblPr>
              <a:tblGrid>
                <a:gridCol w="2209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433531">
                <a:tc>
                  <a:txBody>
                    <a:bodyPr/>
                    <a:lstStyle/>
                    <a:p>
                      <a:pPr algn="r"/>
                      <a:r>
                        <a:rPr lang="en-US" sz="1200" b="0" dirty="0">
                          <a:gradFill>
                            <a:gsLst>
                              <a:gs pos="0">
                                <a:schemeClr val="tx1"/>
                              </a:gs>
                              <a:gs pos="100000">
                                <a:schemeClr val="tx1"/>
                              </a:gs>
                            </a:gsLst>
                            <a:lin ang="5400000" scaled="0"/>
                          </a:gradFill>
                        </a:rPr>
                        <a:t>Duration of Audio</a:t>
                      </a:r>
                    </a:p>
                  </a:txBody>
                  <a:tcPr marL="78850" marR="78850" marT="0" marB="0"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&lt; 15 seconds</a:t>
                      </a:r>
                    </a:p>
                  </a:txBody>
                  <a:tcPr marL="274320" marR="78850" marT="0" marB="0"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&lt; 2 minutes</a:t>
                      </a:r>
                    </a:p>
                  </a:txBody>
                  <a:tcPr marL="182880" marR="78850" marT="0" marB="0"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7104">
                <a:tc>
                  <a:txBody>
                    <a:bodyPr/>
                    <a:lstStyle/>
                    <a:p>
                      <a:pPr algn="r"/>
                      <a:r>
                        <a:rPr lang="en-US" sz="1200" b="0" dirty="0">
                          <a:gradFill>
                            <a:gsLst>
                              <a:gs pos="0">
                                <a:schemeClr val="tx1"/>
                              </a:gs>
                              <a:gs pos="100000">
                                <a:schemeClr val="tx1"/>
                              </a:gs>
                            </a:gsLst>
                            <a:lin ang="5400000" scaled="0"/>
                          </a:gradFill>
                        </a:rPr>
                        <a:t>Final Result</a:t>
                      </a:r>
                    </a:p>
                  </a:txBody>
                  <a:tcPr marL="78850" marR="78850" marT="0" marB="0"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n-best choice</a:t>
                      </a:r>
                    </a:p>
                  </a:txBody>
                  <a:tcPr marL="274320" marR="78850" marT="0" marB="0"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Best Choice, delivered at sentence pauses</a:t>
                      </a:r>
                    </a:p>
                  </a:txBody>
                  <a:tcPr marL="182880" marR="78850" marT="0" marB="0"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7104">
                <a:tc>
                  <a:txBody>
                    <a:bodyPr/>
                    <a:lstStyle/>
                    <a:p>
                      <a:pPr algn="r"/>
                      <a:r>
                        <a:rPr lang="en-US" sz="1200" b="0" dirty="0">
                          <a:gradFill>
                            <a:gsLst>
                              <a:gs pos="0">
                                <a:schemeClr val="tx1"/>
                              </a:gs>
                              <a:gs pos="100000">
                                <a:schemeClr val="tx1"/>
                              </a:gs>
                            </a:gsLst>
                            <a:lin ang="5400000" scaled="0"/>
                          </a:gradFill>
                        </a:rPr>
                        <a:t>Partial Results</a:t>
                      </a:r>
                    </a:p>
                  </a:txBody>
                  <a:tcPr marL="78850" marR="78850" marT="0" marB="0"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Yes</a:t>
                      </a:r>
                    </a:p>
                  </a:txBody>
                  <a:tcPr marL="274320" marR="78850" marT="0" marB="0"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Yes</a:t>
                      </a:r>
                    </a:p>
                  </a:txBody>
                  <a:tcPr marL="182880" marR="78850" marT="0" marB="0"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3" name="Group 22"/>
          <p:cNvGrpSpPr/>
          <p:nvPr/>
        </p:nvGrpSpPr>
        <p:grpSpPr>
          <a:xfrm>
            <a:off x="0" y="3954463"/>
            <a:ext cx="13415962" cy="2743200"/>
            <a:chOff x="0" y="3954463"/>
            <a:chExt cx="13415962" cy="2743200"/>
          </a:xfrm>
        </p:grpSpPr>
        <p:sp>
          <p:nvSpPr>
            <p:cNvPr id="21" name="Rectangle 20"/>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 name="TextBox 7"/>
            <p:cNvSpPr txBox="1"/>
            <p:nvPr/>
          </p:nvSpPr>
          <p:spPr>
            <a:xfrm>
              <a:off x="6065837" y="4347334"/>
              <a:ext cx="7350125" cy="1957459"/>
            </a:xfrm>
            <a:prstGeom prst="rect">
              <a:avLst/>
            </a:prstGeom>
            <a:noFill/>
          </p:spPr>
          <p:txBody>
            <a:bodyPr wrap="square" lIns="182880" tIns="146304" rIns="182880" bIns="146304" rtlCol="0">
              <a:spAutoFit/>
            </a:bodyPr>
            <a:lstStyle/>
            <a:p>
              <a:r>
                <a:rPr lang="en-US" dirty="0">
                  <a:gradFill>
                    <a:gsLst>
                      <a:gs pos="0">
                        <a:srgbClr val="404040"/>
                      </a:gs>
                      <a:gs pos="100000">
                        <a:srgbClr val="404040"/>
                      </a:gs>
                    </a:gsLst>
                    <a:lin ang="5400000" scaled="0"/>
                  </a:gradFill>
                </a:rPr>
                <a:t>********* Final N-BEST Results *********</a:t>
              </a:r>
            </a:p>
            <a:p>
              <a:r>
                <a:rPr lang="en-US" dirty="0">
                  <a:gradFill>
                    <a:gsLst>
                      <a:gs pos="0">
                        <a:srgbClr val="404040"/>
                      </a:gs>
                      <a:gs pos="100000">
                        <a:srgbClr val="404040"/>
                      </a:gs>
                    </a:gsLst>
                    <a:lin ang="5400000" scaled="0"/>
                  </a:gradFill>
                </a:rPr>
                <a:t>[0] Confidence=Normal Text="450 six St San Francisco."</a:t>
              </a:r>
            </a:p>
            <a:p>
              <a:r>
                <a:rPr lang="en-US" dirty="0">
                  <a:gradFill>
                    <a:gsLst>
                      <a:gs pos="0">
                        <a:srgbClr val="404040"/>
                      </a:gs>
                      <a:gs pos="100000">
                        <a:srgbClr val="404040"/>
                      </a:gs>
                    </a:gsLst>
                    <a:lin ang="5400000" scaled="0"/>
                  </a:gradFill>
                </a:rPr>
                <a:t>[1] Confidence=Normal Text="For 50 six St San Francisco."</a:t>
              </a:r>
            </a:p>
            <a:p>
              <a:r>
                <a:rPr lang="en-US" dirty="0">
                  <a:gradFill>
                    <a:gsLst>
                      <a:gs pos="0">
                        <a:srgbClr val="404040"/>
                      </a:gs>
                      <a:gs pos="100000">
                        <a:srgbClr val="404040"/>
                      </a:gs>
                    </a:gsLst>
                    <a:lin ang="5400000" scaled="0"/>
                  </a:gradFill>
                </a:rPr>
                <a:t>[2] Confidence=Normal Text="456th St San Francisco."</a:t>
              </a:r>
            </a:p>
            <a:p>
              <a:r>
                <a:rPr lang="en-US" dirty="0">
                  <a:gradFill>
                    <a:gsLst>
                      <a:gs pos="0">
                        <a:srgbClr val="404040"/>
                      </a:gs>
                      <a:gs pos="100000">
                        <a:srgbClr val="404040"/>
                      </a:gs>
                    </a:gsLst>
                    <a:lin ang="5400000" scaled="0"/>
                  </a:gradFill>
                </a:rPr>
                <a:t>[3] Confidence=Normal Text="450 six St in San Francisco."</a:t>
              </a:r>
            </a:p>
            <a:p>
              <a:r>
                <a:rPr lang="en-US" dirty="0">
                  <a:gradFill>
                    <a:gsLst>
                      <a:gs pos="0">
                        <a:srgbClr val="404040"/>
                      </a:gs>
                      <a:gs pos="100000">
                        <a:srgbClr val="404040"/>
                      </a:gs>
                    </a:gsLst>
                    <a:lin ang="5400000" scaled="0"/>
                  </a:gradFill>
                </a:rPr>
                <a:t>[4] Confidence=Normal Text="456 St San Francisco."</a:t>
              </a:r>
            </a:p>
          </p:txBody>
        </p:sp>
      </p:grpSp>
      <p:grpSp>
        <p:nvGrpSpPr>
          <p:cNvPr id="8" name="Group 7"/>
          <p:cNvGrpSpPr/>
          <p:nvPr/>
        </p:nvGrpSpPr>
        <p:grpSpPr>
          <a:xfrm>
            <a:off x="-355601" y="301625"/>
            <a:ext cx="1849438" cy="917575"/>
            <a:chOff x="-355601" y="301625"/>
            <a:chExt cx="1849438" cy="917575"/>
          </a:xfrm>
        </p:grpSpPr>
        <p:sp>
          <p:nvSpPr>
            <p:cNvPr id="9"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2"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Voice Recognition Modes</a:t>
            </a:r>
          </a:p>
        </p:txBody>
      </p:sp>
      <p:sp>
        <p:nvSpPr>
          <p:cNvPr id="16" name="Chevron 15"/>
          <p:cNvSpPr/>
          <p:nvPr/>
        </p:nvSpPr>
        <p:spPr bwMode="auto">
          <a:xfrm>
            <a:off x="4541837" y="3954463"/>
            <a:ext cx="1371600" cy="2743200"/>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3" name="Group 2"/>
          <p:cNvGrpSpPr/>
          <p:nvPr/>
        </p:nvGrpSpPr>
        <p:grpSpPr>
          <a:xfrm>
            <a:off x="3932238" y="1472624"/>
            <a:ext cx="5333999" cy="444851"/>
            <a:chOff x="3932238" y="1599624"/>
            <a:chExt cx="5333999" cy="444851"/>
          </a:xfrm>
        </p:grpSpPr>
        <p:cxnSp>
          <p:nvCxnSpPr>
            <p:cNvPr id="25" name="Straight Connector 24"/>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494461" y="1599624"/>
              <a:ext cx="1457900" cy="400110"/>
            </a:xfrm>
            <a:prstGeom prst="rect">
              <a:avLst/>
            </a:prstGeom>
          </p:spPr>
          <p:txBody>
            <a:bodyPr wrap="none">
              <a:spAutoFit/>
            </a:bodyPr>
            <a:lstStyle/>
            <a:p>
              <a:r>
                <a:rPr lang="en-US" sz="2000" dirty="0">
                  <a:gradFill>
                    <a:gsLst>
                      <a:gs pos="0">
                        <a:srgbClr val="404040"/>
                      </a:gs>
                      <a:gs pos="100000">
                        <a:srgbClr val="404040"/>
                      </a:gs>
                    </a:gsLst>
                    <a:lin ang="5400000" scaled="0"/>
                  </a:gradFill>
                </a:rPr>
                <a:t>Short Form</a:t>
              </a:r>
            </a:p>
          </p:txBody>
        </p:sp>
        <p:sp>
          <p:nvSpPr>
            <p:cNvPr id="27" name="Rectangle 26"/>
            <p:cNvSpPr/>
            <p:nvPr/>
          </p:nvSpPr>
          <p:spPr>
            <a:xfrm>
              <a:off x="7581446" y="1599624"/>
              <a:ext cx="1408847" cy="400110"/>
            </a:xfrm>
            <a:prstGeom prst="rect">
              <a:avLst/>
            </a:prstGeom>
          </p:spPr>
          <p:txBody>
            <a:bodyPr wrap="none">
              <a:spAutoFit/>
            </a:bodyPr>
            <a:lstStyle/>
            <a:p>
              <a:r>
                <a:rPr lang="en-US" sz="2000" dirty="0">
                  <a:gradFill>
                    <a:gsLst>
                      <a:gs pos="0">
                        <a:srgbClr val="404040"/>
                      </a:gs>
                      <a:gs pos="100000">
                        <a:srgbClr val="404040"/>
                      </a:gs>
                    </a:gsLst>
                    <a:lin ang="5400000" scaled="0"/>
                  </a:gradFill>
                </a:rPr>
                <a:t>Long Form</a:t>
              </a:r>
            </a:p>
          </p:txBody>
        </p:sp>
      </p:grpSp>
      <p:grpSp>
        <p:nvGrpSpPr>
          <p:cNvPr id="6" name="Group 5"/>
          <p:cNvGrpSpPr/>
          <p:nvPr/>
        </p:nvGrpSpPr>
        <p:grpSpPr>
          <a:xfrm>
            <a:off x="-1" y="3954463"/>
            <a:ext cx="5151437" cy="2743200"/>
            <a:chOff x="-1" y="3954463"/>
            <a:chExt cx="5151437" cy="2743200"/>
          </a:xfrm>
        </p:grpSpPr>
        <p:grpSp>
          <p:nvGrpSpPr>
            <p:cNvPr id="22" name="Group 21"/>
            <p:cNvGrpSpPr/>
            <p:nvPr/>
          </p:nvGrpSpPr>
          <p:grpSpPr>
            <a:xfrm>
              <a:off x="-1" y="3954463"/>
              <a:ext cx="5151437" cy="2743200"/>
              <a:chOff x="-1" y="3954463"/>
              <a:chExt cx="5151437" cy="2743200"/>
            </a:xfrm>
          </p:grpSpPr>
          <p:sp>
            <p:nvSpPr>
              <p:cNvPr id="15" name="Pentagon 14"/>
              <p:cNvSpPr/>
              <p:nvPr/>
            </p:nvSpPr>
            <p:spPr bwMode="auto">
              <a:xfrm>
                <a:off x="-1" y="3954463"/>
                <a:ext cx="5151437" cy="2743200"/>
              </a:xfrm>
              <a:prstGeom prst="homePlate">
                <a:avLst>
                  <a:gd name="adj" fmla="val 22388"/>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Oval Callout 6"/>
              <p:cNvSpPr/>
              <p:nvPr/>
            </p:nvSpPr>
            <p:spPr bwMode="auto">
              <a:xfrm>
                <a:off x="1570037" y="4299347"/>
                <a:ext cx="2609563" cy="113903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400" dirty="0">
                    <a:gradFill>
                      <a:gsLst>
                        <a:gs pos="0">
                          <a:srgbClr val="404040"/>
                        </a:gs>
                        <a:gs pos="100000">
                          <a:srgbClr val="404040"/>
                        </a:gs>
                      </a:gsLst>
                      <a:lin ang="5400000" scaled="0"/>
                    </a:gradFill>
                    <a:ea typeface="Segoe UI" pitchFamily="34" charset="0"/>
                    <a:cs typeface="Segoe UI" pitchFamily="34" charset="0"/>
                  </a:rPr>
                  <a:t>450 6</a:t>
                </a:r>
                <a:r>
                  <a:rPr lang="en-US" sz="2400" baseline="30000" dirty="0">
                    <a:gradFill>
                      <a:gsLst>
                        <a:gs pos="0">
                          <a:srgbClr val="404040"/>
                        </a:gs>
                        <a:gs pos="100000">
                          <a:srgbClr val="404040"/>
                        </a:gs>
                      </a:gsLst>
                      <a:lin ang="5400000" scaled="0"/>
                    </a:gradFill>
                    <a:ea typeface="Segoe UI" pitchFamily="34" charset="0"/>
                    <a:cs typeface="Segoe UI" pitchFamily="34" charset="0"/>
                  </a:rPr>
                  <a:t>th</a:t>
                </a:r>
                <a:r>
                  <a:rPr lang="en-US" sz="2400" dirty="0">
                    <a:gradFill>
                      <a:gsLst>
                        <a:gs pos="0">
                          <a:srgbClr val="404040"/>
                        </a:gs>
                        <a:gs pos="100000">
                          <a:srgbClr val="404040"/>
                        </a:gs>
                      </a:gsLst>
                      <a:lin ang="5400000" scaled="0"/>
                    </a:gradFill>
                    <a:ea typeface="Segoe UI" pitchFamily="34" charset="0"/>
                    <a:cs typeface="Segoe UI" pitchFamily="34" charset="0"/>
                  </a:rPr>
                  <a:t> St. </a:t>
                </a:r>
                <a:br>
                  <a:rPr lang="en-US" sz="2400" dirty="0">
                    <a:gradFill>
                      <a:gsLst>
                        <a:gs pos="0">
                          <a:srgbClr val="404040"/>
                        </a:gs>
                        <a:gs pos="100000">
                          <a:srgbClr val="404040"/>
                        </a:gs>
                      </a:gsLst>
                      <a:lin ang="5400000" scaled="0"/>
                    </a:gradFill>
                    <a:ea typeface="Segoe UI" pitchFamily="34" charset="0"/>
                    <a:cs typeface="Segoe UI" pitchFamily="34" charset="0"/>
                  </a:rPr>
                </a:br>
                <a:r>
                  <a:rPr lang="en-US" sz="2400" dirty="0">
                    <a:gradFill>
                      <a:gsLst>
                        <a:gs pos="0">
                          <a:srgbClr val="404040"/>
                        </a:gs>
                        <a:gs pos="100000">
                          <a:srgbClr val="404040"/>
                        </a:gs>
                      </a:gsLst>
                      <a:lin ang="5400000" scaled="0"/>
                    </a:gradFill>
                    <a:ea typeface="Segoe UI" pitchFamily="34" charset="0"/>
                    <a:cs typeface="Segoe UI" pitchFamily="34" charset="0"/>
                  </a:rPr>
                  <a:t>San Francisco</a:t>
                </a:r>
              </a:p>
            </p:txBody>
          </p:sp>
        </p:grpSp>
        <p:sp>
          <p:nvSpPr>
            <p:cNvPr id="18" name="Freeform 17"/>
            <p:cNvSpPr>
              <a:spLocks noChangeAspect="1"/>
            </p:cNvSpPr>
            <p:nvPr/>
          </p:nvSpPr>
          <p:spPr bwMode="auto">
            <a:xfrm>
              <a:off x="274638"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grpSp>
    </p:spTree>
    <p:extLst>
      <p:ext uri="{BB962C8B-B14F-4D97-AF65-F5344CB8AC3E}">
        <p14:creationId xmlns:p14="http://schemas.microsoft.com/office/powerpoint/2010/main" val="3791324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2"/>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0"/>
                                  </p:stCondLst>
                                  <p:childTnLst>
                                    <p:animMotion origin="layout" path="M 4.30942E-6 3.26827E-6 L 4.30942E-6 0.03563 " pathEditMode="relative" rAng="0" ptsTypes="AA">
                                      <p:cBhvr>
                                        <p:cTn id="19" dur="500" fill="hold"/>
                                        <p:tgtEl>
                                          <p:spTgt spid="3"/>
                                        </p:tgtEl>
                                        <p:attrNameLst>
                                          <p:attrName>ppt_x</p:attrName>
                                          <p:attrName>ppt_y</p:attrName>
                                        </p:attrNameLst>
                                      </p:cBhvr>
                                      <p:rCtr x="0" y="1770"/>
                                    </p:animMotion>
                                  </p:childTnLst>
                                </p:cTn>
                              </p:par>
                              <p:par>
                                <p:cTn id="20" presetID="10" presetClass="entr" presetSubtype="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500"/>
                            </p:stCondLst>
                            <p:childTnLst>
                              <p:par>
                                <p:cTn id="24" presetID="2" presetClass="entr" presetSubtype="8" decel="10000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25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1+#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par>
                                <p:cTn id="32" presetID="2" presetClass="entr" presetSubtype="8" decel="10000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5601" y="301625"/>
            <a:ext cx="1849438" cy="917575"/>
            <a:chOff x="-355601" y="301625"/>
            <a:chExt cx="1849438" cy="917575"/>
          </a:xfrm>
        </p:grpSpPr>
        <p:sp>
          <p:nvSpPr>
            <p:cNvPr id="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Voice Recognition</a:t>
            </a:r>
          </a:p>
        </p:txBody>
      </p:sp>
      <p:grpSp>
        <p:nvGrpSpPr>
          <p:cNvPr id="4" name="Group 3"/>
          <p:cNvGrpSpPr/>
          <p:nvPr/>
        </p:nvGrpSpPr>
        <p:grpSpPr>
          <a:xfrm>
            <a:off x="2489836" y="1274724"/>
            <a:ext cx="9946638" cy="489942"/>
            <a:chOff x="2489836" y="1274724"/>
            <a:chExt cx="9946638" cy="489942"/>
          </a:xfrm>
        </p:grpSpPr>
        <p:sp>
          <p:nvSpPr>
            <p:cNvPr id="35" name="Rectangle 34"/>
            <p:cNvSpPr/>
            <p:nvPr/>
          </p:nvSpPr>
          <p:spPr>
            <a:xfrm>
              <a:off x="2489836" y="1274724"/>
              <a:ext cx="9946638" cy="489942"/>
            </a:xfrm>
            <a:custGeom>
              <a:avLst/>
              <a:gdLst>
                <a:gd name="connsiteX0" fmla="*/ 0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0 w 9975213"/>
                <a:gd name="connsiteY4" fmla="*/ 0 h 489942"/>
                <a:gd name="connsiteX0" fmla="*/ 238125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238125 w 9975213"/>
                <a:gd name="connsiteY4" fmla="*/ 0 h 489942"/>
                <a:gd name="connsiteX0" fmla="*/ 209550 w 9946638"/>
                <a:gd name="connsiteY0" fmla="*/ 0 h 489942"/>
                <a:gd name="connsiteX1" fmla="*/ 9946638 w 9946638"/>
                <a:gd name="connsiteY1" fmla="*/ 0 h 489942"/>
                <a:gd name="connsiteX2" fmla="*/ 9946638 w 9946638"/>
                <a:gd name="connsiteY2" fmla="*/ 489942 h 489942"/>
                <a:gd name="connsiteX3" fmla="*/ 0 w 9946638"/>
                <a:gd name="connsiteY3" fmla="*/ 489942 h 489942"/>
                <a:gd name="connsiteX4" fmla="*/ 209550 w 9946638"/>
                <a:gd name="connsiteY4" fmla="*/ 0 h 4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638" h="489942">
                  <a:moveTo>
                    <a:pt x="209550" y="0"/>
                  </a:moveTo>
                  <a:lnTo>
                    <a:pt x="9946638" y="0"/>
                  </a:lnTo>
                  <a:lnTo>
                    <a:pt x="9946638" y="489942"/>
                  </a:lnTo>
                  <a:lnTo>
                    <a:pt x="0" y="489942"/>
                  </a:lnTo>
                  <a:lnTo>
                    <a:pt x="209550" y="0"/>
                  </a:lnTo>
                  <a:close/>
                </a:path>
              </a:pathLst>
            </a:custGeom>
            <a:solidFill>
              <a:srgbClr val="008272"/>
            </a:solidFill>
            <a:ln w="25400" cap="flat" cmpd="sng" algn="ctr">
              <a:noFill/>
              <a:prstDash val="solid"/>
            </a:ln>
            <a:effectLst/>
          </p:spPr>
          <p:txBody>
            <a:bodyPr lIns="121725" tIns="60862" rIns="121725" bIns="60862" rtlCol="0" anchor="ctr"/>
            <a:lstStyle/>
            <a:p>
              <a:pPr algn="ctr" defTabSz="914400">
                <a:defRPr/>
              </a:pPr>
              <a:endParaRPr lang="en-US" sz="2800" kern="0" dirty="0">
                <a:gradFill>
                  <a:gsLst>
                    <a:gs pos="0">
                      <a:srgbClr val="FFFFFF"/>
                    </a:gs>
                    <a:gs pos="100000">
                      <a:srgbClr val="FFFFFF"/>
                    </a:gs>
                  </a:gsLst>
                  <a:lin ang="5400000" scaled="0"/>
                </a:gradFill>
              </a:endParaRPr>
            </a:p>
          </p:txBody>
        </p:sp>
        <p:sp>
          <p:nvSpPr>
            <p:cNvPr id="3" name="Rectangle 2"/>
            <p:cNvSpPr/>
            <p:nvPr/>
          </p:nvSpPr>
          <p:spPr>
            <a:xfrm>
              <a:off x="6040437" y="1338133"/>
              <a:ext cx="1085554" cy="369332"/>
            </a:xfrm>
            <a:prstGeom prst="rect">
              <a:avLst/>
            </a:prstGeom>
          </p:spPr>
          <p:txBody>
            <a:bodyPr wrap="none">
              <a:spAutoFit/>
            </a:bodyPr>
            <a:lstStyle/>
            <a:p>
              <a:pPr algn="ctr" defTabSz="914400">
                <a:defRPr/>
              </a:pPr>
              <a:r>
                <a:rPr lang="en-US" kern="0" dirty="0">
                  <a:gradFill>
                    <a:gsLst>
                      <a:gs pos="0">
                        <a:srgbClr val="FFFFFF"/>
                      </a:gs>
                      <a:gs pos="100000">
                        <a:srgbClr val="FFFFFF"/>
                      </a:gs>
                    </a:gsLst>
                    <a:lin ang="5400000" scaled="0"/>
                  </a:gradFill>
                </a:rPr>
                <a:t>REST API</a:t>
              </a:r>
            </a:p>
          </p:txBody>
        </p:sp>
        <p:sp>
          <p:nvSpPr>
            <p:cNvPr id="36" name="Rectangle 35"/>
            <p:cNvSpPr/>
            <p:nvPr/>
          </p:nvSpPr>
          <p:spPr>
            <a:xfrm>
              <a:off x="8567737" y="1338133"/>
              <a:ext cx="1521571" cy="369332"/>
            </a:xfrm>
            <a:prstGeom prst="rect">
              <a:avLst/>
            </a:prstGeom>
          </p:spPr>
          <p:txBody>
            <a:bodyPr wrap="none">
              <a:spAutoFit/>
            </a:bodyPr>
            <a:lstStyle/>
            <a:p>
              <a:pPr algn="ctr" defTabSz="914400">
                <a:defRPr/>
              </a:pPr>
              <a:r>
                <a:rPr lang="en-US" kern="0" dirty="0">
                  <a:gradFill>
                    <a:gsLst>
                      <a:gs pos="0">
                        <a:srgbClr val="FFFFFF"/>
                      </a:gs>
                      <a:gs pos="100000">
                        <a:srgbClr val="FFFFFF"/>
                      </a:gs>
                    </a:gsLst>
                    <a:lin ang="5400000" scaled="0"/>
                  </a:gradFill>
                </a:rPr>
                <a:t>Client Library</a:t>
              </a:r>
            </a:p>
          </p:txBody>
        </p:sp>
      </p:grpSp>
      <p:grpSp>
        <p:nvGrpSpPr>
          <p:cNvPr id="5" name="Group 4"/>
          <p:cNvGrpSpPr/>
          <p:nvPr/>
        </p:nvGrpSpPr>
        <p:grpSpPr>
          <a:xfrm>
            <a:off x="2164924" y="1846632"/>
            <a:ext cx="10271550" cy="648798"/>
            <a:chOff x="2164924" y="1846632"/>
            <a:chExt cx="10271550" cy="648798"/>
          </a:xfrm>
        </p:grpSpPr>
        <p:grpSp>
          <p:nvGrpSpPr>
            <p:cNvPr id="11" name="Group 10"/>
            <p:cNvGrpSpPr/>
            <p:nvPr/>
          </p:nvGrpSpPr>
          <p:grpSpPr>
            <a:xfrm>
              <a:off x="2164924" y="1846632"/>
              <a:ext cx="10271550" cy="648798"/>
              <a:chOff x="2851090" y="1779503"/>
              <a:chExt cx="12402869" cy="783422"/>
            </a:xfrm>
          </p:grpSpPr>
          <p:sp>
            <p:nvSpPr>
              <p:cNvPr id="12" name="Freeform 11"/>
              <p:cNvSpPr>
                <a:spLocks/>
              </p:cNvSpPr>
              <p:nvPr/>
            </p:nvSpPr>
            <p:spPr bwMode="auto">
              <a:xfrm>
                <a:off x="2947310" y="1779503"/>
                <a:ext cx="12306649"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3" name="Freeform 6"/>
              <p:cNvSpPr>
                <a:spLocks/>
              </p:cNvSpPr>
              <p:nvPr/>
            </p:nvSpPr>
            <p:spPr bwMode="auto">
              <a:xfrm>
                <a:off x="2851090" y="1779503"/>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7" name="Rectangle 36"/>
            <p:cNvSpPr/>
            <p:nvPr/>
          </p:nvSpPr>
          <p:spPr>
            <a:xfrm>
              <a:off x="6040437" y="1986365"/>
              <a:ext cx="532518"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Any</a:t>
              </a:r>
            </a:p>
          </p:txBody>
        </p:sp>
        <p:sp>
          <p:nvSpPr>
            <p:cNvPr id="38" name="Rectangle 37"/>
            <p:cNvSpPr/>
            <p:nvPr/>
          </p:nvSpPr>
          <p:spPr>
            <a:xfrm>
              <a:off x="8567737" y="1986365"/>
              <a:ext cx="2265364"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Windows, Android, iOS</a:t>
              </a:r>
            </a:p>
          </p:txBody>
        </p:sp>
        <p:sp>
          <p:nvSpPr>
            <p:cNvPr id="49" name="Rectangle 48"/>
            <p:cNvSpPr/>
            <p:nvPr/>
          </p:nvSpPr>
          <p:spPr>
            <a:xfrm>
              <a:off x="2591348" y="1986365"/>
              <a:ext cx="3052439"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SUPPORTED PLATFORMS</a:t>
              </a:r>
            </a:p>
          </p:txBody>
        </p:sp>
      </p:grpSp>
      <p:grpSp>
        <p:nvGrpSpPr>
          <p:cNvPr id="6" name="Group 5"/>
          <p:cNvGrpSpPr/>
          <p:nvPr/>
        </p:nvGrpSpPr>
        <p:grpSpPr>
          <a:xfrm>
            <a:off x="1852226" y="2582156"/>
            <a:ext cx="10584249" cy="648798"/>
            <a:chOff x="1852226" y="2582156"/>
            <a:chExt cx="10584249" cy="648798"/>
          </a:xfrm>
        </p:grpSpPr>
        <p:grpSp>
          <p:nvGrpSpPr>
            <p:cNvPr id="15" name="Group 14"/>
            <p:cNvGrpSpPr/>
            <p:nvPr/>
          </p:nvGrpSpPr>
          <p:grpSpPr>
            <a:xfrm>
              <a:off x="1852226" y="2582156"/>
              <a:ext cx="10584249" cy="648798"/>
              <a:chOff x="2473508" y="2648351"/>
              <a:chExt cx="12780452" cy="783422"/>
            </a:xfrm>
          </p:grpSpPr>
          <p:sp>
            <p:nvSpPr>
              <p:cNvPr id="16" name="Freeform 15"/>
              <p:cNvSpPr>
                <a:spLocks/>
              </p:cNvSpPr>
              <p:nvPr/>
            </p:nvSpPr>
            <p:spPr bwMode="auto">
              <a:xfrm>
                <a:off x="2569731" y="2648351"/>
                <a:ext cx="12684229"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7" name="Freeform 6"/>
              <p:cNvSpPr>
                <a:spLocks/>
              </p:cNvSpPr>
              <p:nvPr/>
            </p:nvSpPr>
            <p:spPr bwMode="auto">
              <a:xfrm>
                <a:off x="2473508" y="264835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9" name="Rectangle 38"/>
            <p:cNvSpPr/>
            <p:nvPr/>
          </p:nvSpPr>
          <p:spPr>
            <a:xfrm>
              <a:off x="6040437" y="2724968"/>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40" name="Rectangle 39"/>
            <p:cNvSpPr/>
            <p:nvPr/>
          </p:nvSpPr>
          <p:spPr>
            <a:xfrm>
              <a:off x="8567737" y="2724968"/>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50" name="Rectangle 49"/>
            <p:cNvSpPr/>
            <p:nvPr/>
          </p:nvSpPr>
          <p:spPr>
            <a:xfrm>
              <a:off x="2364519" y="2724968"/>
              <a:ext cx="1983235"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DATA SUPPORT</a:t>
              </a:r>
            </a:p>
          </p:txBody>
        </p:sp>
      </p:grpSp>
      <p:grpSp>
        <p:nvGrpSpPr>
          <p:cNvPr id="14" name="Group 13"/>
          <p:cNvGrpSpPr/>
          <p:nvPr/>
        </p:nvGrpSpPr>
        <p:grpSpPr>
          <a:xfrm>
            <a:off x="1551916" y="3317681"/>
            <a:ext cx="10884559" cy="648798"/>
            <a:chOff x="1551916" y="3317681"/>
            <a:chExt cx="10884559" cy="648798"/>
          </a:xfrm>
        </p:grpSpPr>
        <p:grpSp>
          <p:nvGrpSpPr>
            <p:cNvPr id="19" name="Group 18"/>
            <p:cNvGrpSpPr/>
            <p:nvPr/>
          </p:nvGrpSpPr>
          <p:grpSpPr>
            <a:xfrm>
              <a:off x="1551916" y="3317681"/>
              <a:ext cx="10884559" cy="648798"/>
              <a:chOff x="2110884" y="3507231"/>
              <a:chExt cx="13143076" cy="783422"/>
            </a:xfrm>
          </p:grpSpPr>
          <p:sp>
            <p:nvSpPr>
              <p:cNvPr id="20" name="Freeform 19"/>
              <p:cNvSpPr>
                <a:spLocks/>
              </p:cNvSpPr>
              <p:nvPr/>
            </p:nvSpPr>
            <p:spPr bwMode="auto">
              <a:xfrm>
                <a:off x="2207107" y="3507231"/>
                <a:ext cx="130468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1"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1" name="Rectangle 40"/>
            <p:cNvSpPr/>
            <p:nvPr/>
          </p:nvSpPr>
          <p:spPr>
            <a:xfrm>
              <a:off x="6040437" y="3463571"/>
              <a:ext cx="458780"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No</a:t>
              </a:r>
            </a:p>
          </p:txBody>
        </p:sp>
        <p:sp>
          <p:nvSpPr>
            <p:cNvPr id="42" name="Rectangle 41"/>
            <p:cNvSpPr/>
            <p:nvPr/>
          </p:nvSpPr>
          <p:spPr>
            <a:xfrm>
              <a:off x="8567737" y="3463571"/>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51" name="Rectangle 50"/>
            <p:cNvSpPr/>
            <p:nvPr/>
          </p:nvSpPr>
          <p:spPr>
            <a:xfrm>
              <a:off x="2024919" y="3463571"/>
              <a:ext cx="1797287"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MIC SUPPORT</a:t>
              </a:r>
            </a:p>
          </p:txBody>
        </p:sp>
      </p:grpSp>
      <p:grpSp>
        <p:nvGrpSpPr>
          <p:cNvPr id="18" name="Group 17"/>
          <p:cNvGrpSpPr/>
          <p:nvPr/>
        </p:nvGrpSpPr>
        <p:grpSpPr>
          <a:xfrm>
            <a:off x="1238475" y="4053205"/>
            <a:ext cx="11197999" cy="648798"/>
            <a:chOff x="1238475" y="4053205"/>
            <a:chExt cx="11197999" cy="648798"/>
          </a:xfrm>
        </p:grpSpPr>
        <p:grpSp>
          <p:nvGrpSpPr>
            <p:cNvPr id="23" name="Group 22"/>
            <p:cNvGrpSpPr/>
            <p:nvPr/>
          </p:nvGrpSpPr>
          <p:grpSpPr>
            <a:xfrm>
              <a:off x="1238475" y="4053205"/>
              <a:ext cx="11197999" cy="648798"/>
              <a:chOff x="2110884" y="3507231"/>
              <a:chExt cx="13521553" cy="783422"/>
            </a:xfrm>
          </p:grpSpPr>
          <p:sp>
            <p:nvSpPr>
              <p:cNvPr id="24" name="Freeform 23"/>
              <p:cNvSpPr>
                <a:spLocks/>
              </p:cNvSpPr>
              <p:nvPr/>
            </p:nvSpPr>
            <p:spPr bwMode="auto">
              <a:xfrm>
                <a:off x="2207106" y="3507231"/>
                <a:ext cx="13425331"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5"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3" name="Rectangle 42"/>
            <p:cNvSpPr/>
            <p:nvPr/>
          </p:nvSpPr>
          <p:spPr>
            <a:xfrm>
              <a:off x="6040437" y="4202174"/>
              <a:ext cx="458780"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No</a:t>
              </a:r>
            </a:p>
          </p:txBody>
        </p:sp>
        <p:sp>
          <p:nvSpPr>
            <p:cNvPr id="44" name="Rectangle 43"/>
            <p:cNvSpPr/>
            <p:nvPr/>
          </p:nvSpPr>
          <p:spPr>
            <a:xfrm>
              <a:off x="8567737" y="4202174"/>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52" name="Rectangle 51"/>
            <p:cNvSpPr/>
            <p:nvPr/>
          </p:nvSpPr>
          <p:spPr>
            <a:xfrm>
              <a:off x="1750768" y="4202174"/>
              <a:ext cx="3499676"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SILENCE DETECTION ON MIC</a:t>
              </a:r>
            </a:p>
          </p:txBody>
        </p:sp>
      </p:grpSp>
      <p:grpSp>
        <p:nvGrpSpPr>
          <p:cNvPr id="22" name="Group 21"/>
          <p:cNvGrpSpPr/>
          <p:nvPr/>
        </p:nvGrpSpPr>
        <p:grpSpPr>
          <a:xfrm>
            <a:off x="908236" y="4788730"/>
            <a:ext cx="11528240" cy="648798"/>
            <a:chOff x="908236" y="4788730"/>
            <a:chExt cx="11528240" cy="648798"/>
          </a:xfrm>
        </p:grpSpPr>
        <p:grpSp>
          <p:nvGrpSpPr>
            <p:cNvPr id="27" name="Group 26"/>
            <p:cNvGrpSpPr/>
            <p:nvPr/>
          </p:nvGrpSpPr>
          <p:grpSpPr>
            <a:xfrm>
              <a:off x="908236" y="4788730"/>
              <a:ext cx="11528240" cy="648798"/>
              <a:chOff x="2110884" y="3507231"/>
              <a:chExt cx="13920318" cy="783422"/>
            </a:xfrm>
          </p:grpSpPr>
          <p:sp>
            <p:nvSpPr>
              <p:cNvPr id="28" name="Freeform 27"/>
              <p:cNvSpPr>
                <a:spLocks/>
              </p:cNvSpPr>
              <p:nvPr/>
            </p:nvSpPr>
            <p:spPr bwMode="auto">
              <a:xfrm>
                <a:off x="2207106" y="3507231"/>
                <a:ext cx="13824096"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9"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5" name="Rectangle 44"/>
            <p:cNvSpPr/>
            <p:nvPr/>
          </p:nvSpPr>
          <p:spPr>
            <a:xfrm>
              <a:off x="6040437" y="4940777"/>
              <a:ext cx="670376"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Short</a:t>
              </a:r>
            </a:p>
          </p:txBody>
        </p:sp>
        <p:sp>
          <p:nvSpPr>
            <p:cNvPr id="46" name="Rectangle 45"/>
            <p:cNvSpPr/>
            <p:nvPr/>
          </p:nvSpPr>
          <p:spPr>
            <a:xfrm>
              <a:off x="8567737" y="4940777"/>
              <a:ext cx="1527982"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Short and long</a:t>
              </a:r>
            </a:p>
          </p:txBody>
        </p:sp>
        <p:sp>
          <p:nvSpPr>
            <p:cNvPr id="53" name="Rectangle 52"/>
            <p:cNvSpPr/>
            <p:nvPr/>
          </p:nvSpPr>
          <p:spPr>
            <a:xfrm>
              <a:off x="1420529" y="4940777"/>
              <a:ext cx="2956259"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LENGTH OF UTTERANCE</a:t>
              </a:r>
            </a:p>
          </p:txBody>
        </p:sp>
      </p:grpSp>
      <p:grpSp>
        <p:nvGrpSpPr>
          <p:cNvPr id="26" name="Group 25"/>
          <p:cNvGrpSpPr/>
          <p:nvPr/>
        </p:nvGrpSpPr>
        <p:grpSpPr>
          <a:xfrm>
            <a:off x="607897" y="5524256"/>
            <a:ext cx="11828576" cy="648798"/>
            <a:chOff x="607897" y="5524256"/>
            <a:chExt cx="11828576" cy="648798"/>
          </a:xfrm>
        </p:grpSpPr>
        <p:grpSp>
          <p:nvGrpSpPr>
            <p:cNvPr id="31" name="Group 30"/>
            <p:cNvGrpSpPr/>
            <p:nvPr/>
          </p:nvGrpSpPr>
          <p:grpSpPr>
            <a:xfrm>
              <a:off x="607897" y="5524256"/>
              <a:ext cx="11828576" cy="648798"/>
              <a:chOff x="2110884" y="3507231"/>
              <a:chExt cx="14282973" cy="783422"/>
            </a:xfrm>
          </p:grpSpPr>
          <p:sp>
            <p:nvSpPr>
              <p:cNvPr id="32" name="Freeform 31"/>
              <p:cNvSpPr>
                <a:spLocks/>
              </p:cNvSpPr>
              <p:nvPr/>
            </p:nvSpPr>
            <p:spPr bwMode="auto">
              <a:xfrm>
                <a:off x="2207104" y="3507231"/>
                <a:ext cx="141867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33"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7" name="Rectangle 46"/>
            <p:cNvSpPr/>
            <p:nvPr/>
          </p:nvSpPr>
          <p:spPr>
            <a:xfrm>
              <a:off x="6040437" y="5679378"/>
              <a:ext cx="2159566"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n-best response back</a:t>
              </a:r>
            </a:p>
          </p:txBody>
        </p:sp>
        <p:sp>
          <p:nvSpPr>
            <p:cNvPr id="48" name="Rectangle 47"/>
            <p:cNvSpPr/>
            <p:nvPr/>
          </p:nvSpPr>
          <p:spPr>
            <a:xfrm>
              <a:off x="8567737" y="5556268"/>
              <a:ext cx="3703638" cy="584775"/>
            </a:xfrm>
            <a:prstGeom prst="rect">
              <a:avLst/>
            </a:prstGeom>
          </p:spPr>
          <p:txBody>
            <a:bodyPr wrap="square">
              <a:spAutoFit/>
            </a:bodyPr>
            <a:lstStyle/>
            <a:p>
              <a:pPr defTabSz="914400">
                <a:defRPr/>
              </a:pPr>
              <a:r>
                <a:rPr lang="en-US" sz="1600" kern="0" dirty="0">
                  <a:gradFill>
                    <a:gsLst>
                      <a:gs pos="16814">
                        <a:srgbClr val="404040"/>
                      </a:gs>
                      <a:gs pos="38000">
                        <a:srgbClr val="404040"/>
                      </a:gs>
                    </a:gsLst>
                    <a:lin ang="5400000" scaled="0"/>
                  </a:gradFill>
                </a:rPr>
                <a:t>multiple partial results, n-best (short) and multiple phrases (long)</a:t>
              </a:r>
            </a:p>
          </p:txBody>
        </p:sp>
        <p:sp>
          <p:nvSpPr>
            <p:cNvPr id="54" name="Rectangle 53"/>
            <p:cNvSpPr/>
            <p:nvPr/>
          </p:nvSpPr>
          <p:spPr>
            <a:xfrm>
              <a:off x="1121570" y="5679378"/>
              <a:ext cx="3028393"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NUMBER OF RESPONSES</a:t>
              </a:r>
            </a:p>
          </p:txBody>
        </p:sp>
      </p:grpSp>
      <p:grpSp>
        <p:nvGrpSpPr>
          <p:cNvPr id="2" name="Group 1"/>
          <p:cNvGrpSpPr/>
          <p:nvPr/>
        </p:nvGrpSpPr>
        <p:grpSpPr>
          <a:xfrm>
            <a:off x="-1" y="6240461"/>
            <a:ext cx="12436475" cy="754063"/>
            <a:chOff x="-1" y="6240461"/>
            <a:chExt cx="12436475" cy="754063"/>
          </a:xfrm>
        </p:grpSpPr>
        <p:grpSp>
          <p:nvGrpSpPr>
            <p:cNvPr id="55" name="Group 54"/>
            <p:cNvGrpSpPr/>
            <p:nvPr/>
          </p:nvGrpSpPr>
          <p:grpSpPr>
            <a:xfrm>
              <a:off x="-1" y="6240461"/>
              <a:ext cx="12436475" cy="754063"/>
              <a:chOff x="-1" y="6240461"/>
              <a:chExt cx="12436475" cy="754063"/>
            </a:xfrm>
          </p:grpSpPr>
          <p:sp>
            <p:nvSpPr>
              <p:cNvPr id="56" name="Flowchart: Process 4"/>
              <p:cNvSpPr/>
              <p:nvPr/>
            </p:nvSpPr>
            <p:spPr bwMode="auto">
              <a:xfrm>
                <a:off x="-1" y="6240461"/>
                <a:ext cx="12436475" cy="754063"/>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1"/>
              <p:cNvSpPr txBox="1">
                <a:spLocks/>
              </p:cNvSpPr>
              <p:nvPr/>
            </p:nvSpPr>
            <p:spPr>
              <a:xfrm>
                <a:off x="457200" y="6352045"/>
                <a:ext cx="11704638"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gradFill>
                      <a:gsLst>
                        <a:gs pos="2000">
                          <a:srgbClr val="FFFFFF"/>
                        </a:gs>
                        <a:gs pos="100000">
                          <a:srgbClr val="FFFFFF"/>
                        </a:gs>
                      </a:gsLst>
                      <a:lin ang="5400000" scaled="0"/>
                    </a:gradFill>
                    <a:latin typeface="Segoe UI"/>
                  </a:rPr>
                  <a:t>Windows 10 has Speech APIs built in</a:t>
                </a:r>
              </a:p>
            </p:txBody>
          </p:sp>
        </p:grpSp>
        <p:sp>
          <p:nvSpPr>
            <p:cNvPr id="59" name="Freeform 5"/>
            <p:cNvSpPr>
              <a:spLocks noEditPoints="1"/>
            </p:cNvSpPr>
            <p:nvPr/>
          </p:nvSpPr>
          <p:spPr bwMode="auto">
            <a:xfrm>
              <a:off x="5732982" y="6367308"/>
              <a:ext cx="307455" cy="50036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2046476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0"/>
                                  </p:stCondLst>
                                  <p:childTnLst>
                                    <p:animMotion origin="layout" path="M 0.01519 0.00046 L 3.41077E-6 -3.81298E-6 " pathEditMode="relative" rAng="0" ptsTypes="AA">
                                      <p:cBhvr>
                                        <p:cTn id="19" dur="500" fill="hold"/>
                                        <p:tgtEl>
                                          <p:spTgt spid="4"/>
                                        </p:tgtEl>
                                        <p:attrNameLst>
                                          <p:attrName>ppt_x</p:attrName>
                                          <p:attrName>ppt_y</p:attrName>
                                        </p:attrNameLst>
                                      </p:cBhvr>
                                      <p:rCtr x="-766" y="-23"/>
                                    </p:animMotion>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100000" fill="hold" nodeType="withEffect">
                                  <p:stCondLst>
                                    <p:cond delay="0"/>
                                  </p:stCondLst>
                                  <p:childTnLst>
                                    <p:animMotion origin="layout" path="M 0.01519 0.00045 L 2.30023E-6 2.46482E-6 " pathEditMode="relative" rAng="0" ptsTypes="AA">
                                      <p:cBhvr>
                                        <p:cTn id="25" dur="500" fill="hold"/>
                                        <p:tgtEl>
                                          <p:spTgt spid="5"/>
                                        </p:tgtEl>
                                        <p:attrNameLst>
                                          <p:attrName>ppt_x</p:attrName>
                                          <p:attrName>ppt_y</p:attrName>
                                        </p:attrNameLst>
                                      </p:cBhvr>
                                      <p:rCtr x="-76600" y="-2300"/>
                                    </p:animMotion>
                                  </p:childTnLst>
                                </p:cTn>
                              </p:par>
                            </p:childTnLst>
                          </p:cTn>
                        </p:par>
                        <p:par>
                          <p:cTn id="26" fill="hold">
                            <p:stCondLst>
                              <p:cond delay="175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42" presetClass="path" presetSubtype="0" decel="100000" fill="hold" nodeType="withEffect">
                                  <p:stCondLst>
                                    <p:cond delay="0"/>
                                  </p:stCondLst>
                                  <p:childTnLst>
                                    <p:animMotion origin="layout" path="M 0.01519 0.00045 L 2.30023E-6 2.46482E-6 " pathEditMode="relative" rAng="0" ptsTypes="AA">
                                      <p:cBhvr>
                                        <p:cTn id="31" dur="500" fill="hold"/>
                                        <p:tgtEl>
                                          <p:spTgt spid="6"/>
                                        </p:tgtEl>
                                        <p:attrNameLst>
                                          <p:attrName>ppt_x</p:attrName>
                                          <p:attrName>ppt_y</p:attrName>
                                        </p:attrNameLst>
                                      </p:cBhvr>
                                      <p:rCtr x="-76600" y="-2300"/>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42" presetClass="path" presetSubtype="0" decel="100000" fill="hold" nodeType="withEffect">
                                  <p:stCondLst>
                                    <p:cond delay="0"/>
                                  </p:stCondLst>
                                  <p:childTnLst>
                                    <p:animMotion origin="layout" path="M 0.01519 0.00045 L 2.30023E-6 2.46482E-6 " pathEditMode="relative" rAng="0" ptsTypes="AA">
                                      <p:cBhvr>
                                        <p:cTn id="37" dur="500" fill="hold"/>
                                        <p:tgtEl>
                                          <p:spTgt spid="14"/>
                                        </p:tgtEl>
                                        <p:attrNameLst>
                                          <p:attrName>ppt_x</p:attrName>
                                          <p:attrName>ppt_y</p:attrName>
                                        </p:attrNameLst>
                                      </p:cBhvr>
                                      <p:rCtr x="-76600" y="-2300"/>
                                    </p:animMotion>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42" presetClass="path" presetSubtype="0" decel="100000" fill="hold" nodeType="withEffect">
                                  <p:stCondLst>
                                    <p:cond delay="0"/>
                                  </p:stCondLst>
                                  <p:childTnLst>
                                    <p:animMotion origin="layout" path="M 0.01519 0.00045 L 2.30023E-6 2.46482E-6 " pathEditMode="relative" rAng="0" ptsTypes="AA">
                                      <p:cBhvr>
                                        <p:cTn id="43" dur="500" fill="hold"/>
                                        <p:tgtEl>
                                          <p:spTgt spid="18"/>
                                        </p:tgtEl>
                                        <p:attrNameLst>
                                          <p:attrName>ppt_x</p:attrName>
                                          <p:attrName>ppt_y</p:attrName>
                                        </p:attrNameLst>
                                      </p:cBhvr>
                                      <p:rCtr x="-76600" y="-2300"/>
                                    </p:animMotion>
                                  </p:childTnLst>
                                </p:cTn>
                              </p:par>
                            </p:childTnLst>
                          </p:cTn>
                        </p:par>
                        <p:par>
                          <p:cTn id="44" fill="hold">
                            <p:stCondLst>
                              <p:cond delay="325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nodeType="withEffect">
                                  <p:stCondLst>
                                    <p:cond delay="0"/>
                                  </p:stCondLst>
                                  <p:childTnLst>
                                    <p:animMotion origin="layout" path="M 0.01519 0.00045 L 2.30023E-6 2.46482E-6 " pathEditMode="relative" rAng="0" ptsTypes="AA">
                                      <p:cBhvr>
                                        <p:cTn id="49" dur="500" fill="hold"/>
                                        <p:tgtEl>
                                          <p:spTgt spid="22"/>
                                        </p:tgtEl>
                                        <p:attrNameLst>
                                          <p:attrName>ppt_x</p:attrName>
                                          <p:attrName>ppt_y</p:attrName>
                                        </p:attrNameLst>
                                      </p:cBhvr>
                                      <p:rCtr x="-76600" y="-2300"/>
                                    </p:animMotion>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42" presetClass="path" presetSubtype="0" decel="100000" fill="hold" nodeType="withEffect">
                                  <p:stCondLst>
                                    <p:cond delay="0"/>
                                  </p:stCondLst>
                                  <p:childTnLst>
                                    <p:animMotion origin="layout" path="M 0.01519 0.00045 L 2.30023E-6 2.46482E-6 " pathEditMode="relative" rAng="0" ptsTypes="AA">
                                      <p:cBhvr>
                                        <p:cTn id="55" dur="500" fill="hold"/>
                                        <p:tgtEl>
                                          <p:spTgt spid="26"/>
                                        </p:tgtEl>
                                        <p:attrNameLst>
                                          <p:attrName>ppt_x</p:attrName>
                                          <p:attrName>ppt_y</p:attrName>
                                        </p:attrNameLst>
                                      </p:cBhvr>
                                      <p:rCtr x="-76600" y="-2300"/>
                                    </p:animMotion>
                                  </p:childTnLst>
                                </p:cTn>
                              </p:par>
                            </p:childTnLst>
                          </p:cTn>
                        </p:par>
                        <p:par>
                          <p:cTn id="56" fill="hold">
                            <p:stCondLst>
                              <p:cond delay="4250"/>
                            </p:stCondLst>
                            <p:childTnLst>
                              <p:par>
                                <p:cTn id="57" presetID="2" presetClass="entr" presetSubtype="4" decel="100000"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0" y="3802062"/>
            <a:ext cx="12436475" cy="2895601"/>
            <a:chOff x="0" y="3802062"/>
            <a:chExt cx="12436475" cy="2895601"/>
          </a:xfrm>
        </p:grpSpPr>
        <p:sp>
          <p:nvSpPr>
            <p:cNvPr id="24" name="Rectangle 23"/>
            <p:cNvSpPr/>
            <p:nvPr/>
          </p:nvSpPr>
          <p:spPr bwMode="auto">
            <a:xfrm>
              <a:off x="0" y="3802062"/>
              <a:ext cx="12436475" cy="2895601"/>
            </a:xfrm>
            <a:prstGeom prst="rect">
              <a:avLst/>
            </a:prstGeom>
            <a:solidFill>
              <a:srgbClr val="00B294"/>
            </a:solidFill>
            <a:ln>
              <a:noFill/>
            </a:ln>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 name="Oval Callout 6"/>
            <p:cNvSpPr/>
            <p:nvPr/>
          </p:nvSpPr>
          <p:spPr bwMode="auto">
            <a:xfrm>
              <a:off x="9197237" y="4106862"/>
              <a:ext cx="3050553" cy="1676401"/>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400" dirty="0">
                  <a:gradFill>
                    <a:gsLst>
                      <a:gs pos="0">
                        <a:srgbClr val="404040"/>
                      </a:gs>
                      <a:gs pos="100000">
                        <a:srgbClr val="404040"/>
                      </a:gs>
                    </a:gsLst>
                    <a:lin ang="5400000" scaled="0"/>
                  </a:gradFill>
                  <a:ea typeface="Segoe UI" pitchFamily="34" charset="0"/>
                  <a:cs typeface="Segoe UI" pitchFamily="34" charset="0"/>
                </a:rPr>
                <a:t>Synthesize audio from text, to speak to your users.</a:t>
              </a:r>
            </a:p>
          </p:txBody>
        </p:sp>
        <p:sp>
          <p:nvSpPr>
            <p:cNvPr id="29" name="Freeform 28"/>
            <p:cNvSpPr>
              <a:spLocks noChangeAspect="1"/>
            </p:cNvSpPr>
            <p:nvPr/>
          </p:nvSpPr>
          <p:spPr bwMode="auto">
            <a:xfrm>
              <a:off x="8047037"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grpSp>
      <p:sp>
        <p:nvSpPr>
          <p:cNvPr id="26" name="Chevron 25"/>
          <p:cNvSpPr/>
          <p:nvPr/>
        </p:nvSpPr>
        <p:spPr bwMode="auto">
          <a:xfrm>
            <a:off x="6784295" y="3802062"/>
            <a:ext cx="1371600" cy="28956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32" name="Group 31"/>
          <p:cNvGrpSpPr/>
          <p:nvPr/>
        </p:nvGrpSpPr>
        <p:grpSpPr>
          <a:xfrm>
            <a:off x="4254916" y="1569236"/>
            <a:ext cx="6808339" cy="1765446"/>
            <a:chOff x="4254916" y="1569236"/>
            <a:chExt cx="6808339" cy="1765446"/>
          </a:xfrm>
        </p:grpSpPr>
        <p:sp>
          <p:nvSpPr>
            <p:cNvPr id="9" name="Rectangle 8"/>
            <p:cNvSpPr/>
            <p:nvPr/>
          </p:nvSpPr>
          <p:spPr>
            <a:xfrm>
              <a:off x="4254916" y="1569236"/>
              <a:ext cx="6808339" cy="523220"/>
            </a:xfrm>
            <a:prstGeom prst="rect">
              <a:avLst/>
            </a:prstGeom>
          </p:spPr>
          <p:txBody>
            <a:bodyPr wrap="none">
              <a:spAutoFit/>
            </a:bodyPr>
            <a:lstStyle/>
            <a:p>
              <a:r>
                <a:rPr lang="en-US" sz="2800" dirty="0">
                  <a:gradFill>
                    <a:gsLst>
                      <a:gs pos="1250">
                        <a:srgbClr val="404040"/>
                      </a:gs>
                      <a:gs pos="100000">
                        <a:srgbClr val="404040"/>
                      </a:gs>
                    </a:gsLst>
                    <a:lin ang="5400000" scaled="0"/>
                  </a:gradFill>
                  <a:latin typeface="Segoe UI Light"/>
                </a:rPr>
                <a:t>Synthesize audio from text via POST request</a:t>
              </a:r>
            </a:p>
          </p:txBody>
        </p:sp>
        <p:sp>
          <p:nvSpPr>
            <p:cNvPr id="13" name="Rectangle 12"/>
            <p:cNvSpPr/>
            <p:nvPr/>
          </p:nvSpPr>
          <p:spPr>
            <a:xfrm>
              <a:off x="4254916" y="2190349"/>
              <a:ext cx="5724452" cy="523220"/>
            </a:xfrm>
            <a:prstGeom prst="rect">
              <a:avLst/>
            </a:prstGeom>
          </p:spPr>
          <p:txBody>
            <a:bodyPr wrap="none">
              <a:spAutoFit/>
            </a:bodyPr>
            <a:lstStyle/>
            <a:p>
              <a:r>
                <a:rPr lang="en-US" sz="2800" dirty="0">
                  <a:gradFill>
                    <a:gsLst>
                      <a:gs pos="1250">
                        <a:srgbClr val="404040"/>
                      </a:gs>
                      <a:gs pos="100000">
                        <a:srgbClr val="404040"/>
                      </a:gs>
                    </a:gsLst>
                    <a:lin ang="5400000" scaled="0"/>
                  </a:gradFill>
                  <a:latin typeface="Segoe UI Light"/>
                </a:rPr>
                <a:t>Maximum audio return of 15 seconds</a:t>
              </a:r>
            </a:p>
          </p:txBody>
        </p:sp>
        <p:sp>
          <p:nvSpPr>
            <p:cNvPr id="17" name="Rectangle 16"/>
            <p:cNvSpPr/>
            <p:nvPr/>
          </p:nvSpPr>
          <p:spPr>
            <a:xfrm>
              <a:off x="4254916" y="2811462"/>
              <a:ext cx="5249899" cy="523220"/>
            </a:xfrm>
            <a:prstGeom prst="rect">
              <a:avLst/>
            </a:prstGeom>
          </p:spPr>
          <p:txBody>
            <a:bodyPr wrap="none">
              <a:spAutoFit/>
            </a:bodyPr>
            <a:lstStyle/>
            <a:p>
              <a:r>
                <a:rPr lang="en-US" sz="2800" dirty="0">
                  <a:gradFill>
                    <a:gsLst>
                      <a:gs pos="1250">
                        <a:srgbClr val="404040"/>
                      </a:gs>
                      <a:gs pos="100000">
                        <a:srgbClr val="404040"/>
                      </a:gs>
                    </a:gsLst>
                    <a:lin ang="5400000" scaled="0"/>
                  </a:gradFill>
                  <a:latin typeface="Segoe UI Light"/>
                </a:rPr>
                <a:t>17 languages supported at launch</a:t>
              </a:r>
            </a:p>
          </p:txBody>
        </p:sp>
      </p:grpSp>
      <p:grpSp>
        <p:nvGrpSpPr>
          <p:cNvPr id="18" name="Group 17"/>
          <p:cNvGrpSpPr/>
          <p:nvPr/>
        </p:nvGrpSpPr>
        <p:grpSpPr>
          <a:xfrm>
            <a:off x="-355601" y="301625"/>
            <a:ext cx="1849438" cy="917575"/>
            <a:chOff x="-355601" y="301625"/>
            <a:chExt cx="1849438" cy="917575"/>
          </a:xfrm>
        </p:grpSpPr>
        <p:sp>
          <p:nvSpPr>
            <p:cNvPr id="19"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0"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21"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Voice Output</a:t>
            </a:r>
          </a:p>
        </p:txBody>
      </p:sp>
      <p:grpSp>
        <p:nvGrpSpPr>
          <p:cNvPr id="38" name="Group 37"/>
          <p:cNvGrpSpPr/>
          <p:nvPr/>
        </p:nvGrpSpPr>
        <p:grpSpPr>
          <a:xfrm>
            <a:off x="-1" y="3729492"/>
            <a:ext cx="7675565" cy="3065455"/>
            <a:chOff x="-1" y="3729492"/>
            <a:chExt cx="7675565" cy="3065455"/>
          </a:xfrm>
        </p:grpSpPr>
        <p:sp>
          <p:nvSpPr>
            <p:cNvPr id="30" name="Pentagon 29"/>
            <p:cNvSpPr/>
            <p:nvPr/>
          </p:nvSpPr>
          <p:spPr bwMode="auto">
            <a:xfrm>
              <a:off x="-1" y="3802062"/>
              <a:ext cx="7437438" cy="2895601"/>
            </a:xfrm>
            <a:prstGeom prst="homePlate">
              <a:avLst>
                <a:gd name="adj" fmla="val 2238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7"/>
            <p:cNvSpPr txBox="1"/>
            <p:nvPr/>
          </p:nvSpPr>
          <p:spPr>
            <a:xfrm>
              <a:off x="325439" y="3729492"/>
              <a:ext cx="7350125" cy="3065455"/>
            </a:xfrm>
            <a:prstGeom prst="rect">
              <a:avLst/>
            </a:prstGeom>
            <a:noFill/>
          </p:spPr>
          <p:txBody>
            <a:bodyPr wrap="square" lIns="182880" tIns="146304" rIns="182880" bIns="146304" rtlCol="0">
              <a:spAutoFit/>
            </a:bodyPr>
            <a:lstStyle/>
            <a:p>
              <a:r>
                <a:rPr lang="en-US" dirty="0">
                  <a:solidFill>
                    <a:srgbClr val="404040"/>
                  </a:solidFill>
                  <a:latin typeface="Consolas" panose="020B0609020204030204" pitchFamily="49" charset="0"/>
                  <a:cs typeface="Consolas" panose="020B0609020204030204" pitchFamily="49" charset="0"/>
                </a:rPr>
                <a:t>&lt;speak version="1.0" </a:t>
              </a:r>
              <a:r>
                <a:rPr lang="en-US" dirty="0" err="1">
                  <a:solidFill>
                    <a:srgbClr val="404040"/>
                  </a:solidFill>
                  <a:latin typeface="Consolas" panose="020B0609020204030204" pitchFamily="49" charset="0"/>
                  <a:cs typeface="Consolas" panose="020B0609020204030204" pitchFamily="49" charset="0"/>
                </a:rPr>
                <a:t>xmlns</a:t>
              </a:r>
              <a:r>
                <a:rPr lang="en-US" dirty="0">
                  <a:solidFill>
                    <a:srgbClr val="404040"/>
                  </a:solidFill>
                  <a:latin typeface="Consolas" panose="020B0609020204030204" pitchFamily="49" charset="0"/>
                  <a:cs typeface="Consolas" panose="020B0609020204030204" pitchFamily="49" charset="0"/>
                </a:rPr>
                <a:t>="http://www.w3.org/2001/10/synthesis" </a:t>
              </a:r>
              <a:r>
                <a:rPr lang="en-US" dirty="0" err="1">
                  <a:solidFill>
                    <a:srgbClr val="404040"/>
                  </a:solidFill>
                  <a:latin typeface="Consolas" panose="020B0609020204030204" pitchFamily="49" charset="0"/>
                  <a:cs typeface="Consolas" panose="020B0609020204030204" pitchFamily="49" charset="0"/>
                </a:rPr>
                <a:t>xmlns:mstts</a:t>
              </a:r>
              <a:r>
                <a:rPr lang="en-US" dirty="0">
                  <a:solidFill>
                    <a:srgbClr val="404040"/>
                  </a:solidFill>
                  <a:latin typeface="Consolas" panose="020B0609020204030204" pitchFamily="49" charset="0"/>
                  <a:cs typeface="Consolas" panose="020B0609020204030204" pitchFamily="49" charset="0"/>
                </a:rPr>
                <a:t>="http://www.w3.org/2001/mstts" </a:t>
              </a:r>
              <a:r>
                <a:rPr lang="en-US" dirty="0" err="1">
                  <a:solidFill>
                    <a:srgbClr val="404040"/>
                  </a:solidFill>
                  <a:latin typeface="Consolas" panose="020B0609020204030204" pitchFamily="49" charset="0"/>
                  <a:cs typeface="Consolas" panose="020B0609020204030204" pitchFamily="49" charset="0"/>
                </a:rPr>
                <a:t>xml:lang</a:t>
              </a:r>
              <a:r>
                <a:rPr lang="en-US" dirty="0">
                  <a:solidFill>
                    <a:srgbClr val="404040"/>
                  </a:solidFill>
                  <a:latin typeface="Consolas" panose="020B0609020204030204" pitchFamily="49" charset="0"/>
                  <a:cs typeface="Consolas" panose="020B0609020204030204" pitchFamily="49" charset="0"/>
                </a:rPr>
                <a:t>="</a:t>
              </a:r>
              <a:r>
                <a:rPr lang="en-US" dirty="0" err="1">
                  <a:solidFill>
                    <a:srgbClr val="404040"/>
                  </a:solidFill>
                  <a:latin typeface="Consolas" panose="020B0609020204030204" pitchFamily="49" charset="0"/>
                  <a:cs typeface="Consolas" panose="020B0609020204030204" pitchFamily="49" charset="0"/>
                </a:rPr>
                <a:t>en</a:t>
              </a:r>
              <a:r>
                <a:rPr lang="en-US" dirty="0">
                  <a:solidFill>
                    <a:srgbClr val="404040"/>
                  </a:solidFill>
                  <a:latin typeface="Consolas" panose="020B0609020204030204" pitchFamily="49" charset="0"/>
                  <a:cs typeface="Consolas" panose="020B0609020204030204" pitchFamily="49" charset="0"/>
                </a:rPr>
                <a:t>-US"&gt;</a:t>
              </a:r>
            </a:p>
            <a:p>
              <a:r>
                <a:rPr lang="en-US" dirty="0">
                  <a:solidFill>
                    <a:srgbClr val="404040"/>
                  </a:solidFill>
                  <a:latin typeface="Consolas" panose="020B0609020204030204" pitchFamily="49" charset="0"/>
                  <a:cs typeface="Consolas" panose="020B0609020204030204" pitchFamily="49" charset="0"/>
                </a:rPr>
                <a:t>&lt;voice name="Microsoft Server Speech Text to Speech Voice (</a:t>
              </a:r>
              <a:r>
                <a:rPr lang="en-US" dirty="0" err="1">
                  <a:solidFill>
                    <a:srgbClr val="404040"/>
                  </a:solidFill>
                  <a:latin typeface="Consolas" panose="020B0609020204030204" pitchFamily="49" charset="0"/>
                  <a:cs typeface="Consolas" panose="020B0609020204030204" pitchFamily="49" charset="0"/>
                </a:rPr>
                <a:t>en</a:t>
              </a:r>
              <a:r>
                <a:rPr lang="en-US" dirty="0">
                  <a:solidFill>
                    <a:srgbClr val="404040"/>
                  </a:solidFill>
                  <a:latin typeface="Consolas" panose="020B0609020204030204" pitchFamily="49" charset="0"/>
                  <a:cs typeface="Consolas" panose="020B0609020204030204" pitchFamily="49" charset="0"/>
                </a:rPr>
                <a:t>-US, </a:t>
              </a:r>
              <a:r>
                <a:rPr lang="en-US" dirty="0" err="1">
                  <a:solidFill>
                    <a:srgbClr val="404040"/>
                  </a:solidFill>
                  <a:latin typeface="Consolas" panose="020B0609020204030204" pitchFamily="49" charset="0"/>
                  <a:cs typeface="Consolas" panose="020B0609020204030204" pitchFamily="49" charset="0"/>
                </a:rPr>
                <a:t>ZiraRUS</a:t>
              </a:r>
              <a:r>
                <a:rPr lang="en-US" dirty="0">
                  <a:solidFill>
                    <a:srgbClr val="404040"/>
                  </a:solidFill>
                  <a:latin typeface="Consolas" panose="020B0609020204030204" pitchFamily="49" charset="0"/>
                  <a:cs typeface="Consolas" panose="020B0609020204030204" pitchFamily="49" charset="0"/>
                </a:rPr>
                <a:t>)"&gt;</a:t>
              </a:r>
            </a:p>
            <a:p>
              <a:endParaRPr lang="en-US" dirty="0">
                <a:solidFill>
                  <a:srgbClr val="404040"/>
                </a:solidFill>
                <a:latin typeface="Consolas" panose="020B0609020204030204" pitchFamily="49" charset="0"/>
                <a:cs typeface="Consolas" panose="020B0609020204030204" pitchFamily="49" charset="0"/>
              </a:endParaRPr>
            </a:p>
            <a:p>
              <a:r>
                <a:rPr lang="en-US" b="1" dirty="0">
                  <a:solidFill>
                    <a:srgbClr val="404040"/>
                  </a:solidFill>
                  <a:latin typeface="Consolas" panose="020B0609020204030204" pitchFamily="49" charset="0"/>
                  <a:cs typeface="Consolas" panose="020B0609020204030204" pitchFamily="49" charset="0"/>
                </a:rPr>
                <a:t>Synthesize audio from text, to speak to your users.</a:t>
              </a:r>
            </a:p>
            <a:p>
              <a:endParaRPr lang="en-US" b="1" dirty="0">
                <a:solidFill>
                  <a:srgbClr val="404040"/>
                </a:solidFill>
                <a:latin typeface="Consolas" panose="020B0609020204030204" pitchFamily="49" charset="0"/>
                <a:cs typeface="Consolas" panose="020B0609020204030204" pitchFamily="49" charset="0"/>
              </a:endParaRPr>
            </a:p>
            <a:p>
              <a:r>
                <a:rPr lang="en-US" dirty="0">
                  <a:solidFill>
                    <a:srgbClr val="404040"/>
                  </a:solidFill>
                  <a:latin typeface="Consolas" panose="020B0609020204030204" pitchFamily="49" charset="0"/>
                  <a:cs typeface="Consolas" panose="020B0609020204030204" pitchFamily="49" charset="0"/>
                </a:rPr>
                <a:t>&lt;/voice&gt;&lt;/speak&gt;</a:t>
              </a:r>
            </a:p>
          </p:txBody>
        </p:sp>
      </p:grpSp>
      <p:grpSp>
        <p:nvGrpSpPr>
          <p:cNvPr id="34" name="Group 4"/>
          <p:cNvGrpSpPr>
            <a:grpSpLocks noChangeAspect="1"/>
          </p:cNvGrpSpPr>
          <p:nvPr/>
        </p:nvGrpSpPr>
        <p:grpSpPr bwMode="auto">
          <a:xfrm>
            <a:off x="655637" y="1897062"/>
            <a:ext cx="3148286" cy="1320800"/>
            <a:chOff x="2811" y="1739"/>
            <a:chExt cx="2212" cy="928"/>
          </a:xfrm>
        </p:grpSpPr>
        <p:sp>
          <p:nvSpPr>
            <p:cNvPr id="35" name="AutoShape 3"/>
            <p:cNvSpPr>
              <a:spLocks noChangeAspect="1" noChangeArrowheads="1" noTextEdit="1"/>
            </p:cNvSpPr>
            <p:nvPr/>
          </p:nvSpPr>
          <p:spPr bwMode="auto">
            <a:xfrm>
              <a:off x="2811" y="1739"/>
              <a:ext cx="2212"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5"/>
            <p:cNvSpPr>
              <a:spLocks noEditPoints="1"/>
            </p:cNvSpPr>
            <p:nvPr/>
          </p:nvSpPr>
          <p:spPr bwMode="auto">
            <a:xfrm>
              <a:off x="2811" y="1737"/>
              <a:ext cx="2210" cy="933"/>
            </a:xfrm>
            <a:custGeom>
              <a:avLst/>
              <a:gdLst>
                <a:gd name="T0" fmla="*/ 133 w 932"/>
                <a:gd name="T1" fmla="*/ 392 h 392"/>
                <a:gd name="T2" fmla="*/ 255 w 932"/>
                <a:gd name="T3" fmla="*/ 368 h 392"/>
                <a:gd name="T4" fmla="*/ 388 w 932"/>
                <a:gd name="T5" fmla="*/ 368 h 392"/>
                <a:gd name="T6" fmla="*/ 97 w 932"/>
                <a:gd name="T7" fmla="*/ 358 h 392"/>
                <a:gd name="T8" fmla="*/ 219 w 932"/>
                <a:gd name="T9" fmla="*/ 335 h 392"/>
                <a:gd name="T10" fmla="*/ 352 w 932"/>
                <a:gd name="T11" fmla="*/ 335 h 392"/>
                <a:gd name="T12" fmla="*/ 61 w 932"/>
                <a:gd name="T13" fmla="*/ 325 h 392"/>
                <a:gd name="T14" fmla="*/ 182 w 932"/>
                <a:gd name="T15" fmla="*/ 301 h 392"/>
                <a:gd name="T16" fmla="*/ 315 w 932"/>
                <a:gd name="T17" fmla="*/ 301 h 392"/>
                <a:gd name="T18" fmla="*/ 24 w 932"/>
                <a:gd name="T19" fmla="*/ 291 h 392"/>
                <a:gd name="T20" fmla="*/ 146 w 932"/>
                <a:gd name="T21" fmla="*/ 268 h 392"/>
                <a:gd name="T22" fmla="*/ 279 w 932"/>
                <a:gd name="T23" fmla="*/ 268 h 392"/>
                <a:gd name="T24" fmla="*/ 425 w 932"/>
                <a:gd name="T25" fmla="*/ 291 h 392"/>
                <a:gd name="T26" fmla="*/ 109 w 932"/>
                <a:gd name="T27" fmla="*/ 234 h 392"/>
                <a:gd name="T28" fmla="*/ 243 w 932"/>
                <a:gd name="T29" fmla="*/ 234 h 392"/>
                <a:gd name="T30" fmla="*/ 388 w 932"/>
                <a:gd name="T31" fmla="*/ 258 h 392"/>
                <a:gd name="T32" fmla="*/ 73 w 932"/>
                <a:gd name="T33" fmla="*/ 201 h 392"/>
                <a:gd name="T34" fmla="*/ 206 w 932"/>
                <a:gd name="T35" fmla="*/ 201 h 392"/>
                <a:gd name="T36" fmla="*/ 352 w 932"/>
                <a:gd name="T37" fmla="*/ 225 h 392"/>
                <a:gd name="T38" fmla="*/ 37 w 932"/>
                <a:gd name="T39" fmla="*/ 168 h 392"/>
                <a:gd name="T40" fmla="*/ 170 w 932"/>
                <a:gd name="T41" fmla="*/ 168 h 392"/>
                <a:gd name="T42" fmla="*/ 315 w 932"/>
                <a:gd name="T43" fmla="*/ 191 h 392"/>
                <a:gd name="T44" fmla="*/ 37 w 932"/>
                <a:gd name="T45" fmla="*/ 134 h 392"/>
                <a:gd name="T46" fmla="*/ 206 w 932"/>
                <a:gd name="T47" fmla="*/ 134 h 392"/>
                <a:gd name="T48" fmla="*/ 388 w 932"/>
                <a:gd name="T49" fmla="*/ 158 h 392"/>
                <a:gd name="T50" fmla="*/ 109 w 932"/>
                <a:gd name="T51" fmla="*/ 100 h 392"/>
                <a:gd name="T52" fmla="*/ 279 w 932"/>
                <a:gd name="T53" fmla="*/ 100 h 392"/>
                <a:gd name="T54" fmla="*/ 170 w 932"/>
                <a:gd name="T55" fmla="*/ 90 h 392"/>
                <a:gd name="T56" fmla="*/ 693 w 932"/>
                <a:gd name="T57" fmla="*/ 368 h 392"/>
                <a:gd name="T58" fmla="*/ 680 w 932"/>
                <a:gd name="T59" fmla="*/ 335 h 392"/>
                <a:gd name="T60" fmla="*/ 680 w 932"/>
                <a:gd name="T61" fmla="*/ 325 h 392"/>
                <a:gd name="T62" fmla="*/ 656 w 932"/>
                <a:gd name="T63" fmla="*/ 268 h 392"/>
                <a:gd name="T64" fmla="*/ 789 w 932"/>
                <a:gd name="T65" fmla="*/ 268 h 392"/>
                <a:gd name="T66" fmla="*/ 789 w 932"/>
                <a:gd name="T67" fmla="*/ 258 h 392"/>
                <a:gd name="T68" fmla="*/ 766 w 932"/>
                <a:gd name="T69" fmla="*/ 201 h 392"/>
                <a:gd name="T70" fmla="*/ 753 w 932"/>
                <a:gd name="T71" fmla="*/ 168 h 392"/>
                <a:gd name="T72" fmla="*/ 717 w 932"/>
                <a:gd name="T73" fmla="*/ 124 h 392"/>
                <a:gd name="T74" fmla="*/ 146 w 932"/>
                <a:gd name="T75" fmla="*/ 33 h 392"/>
                <a:gd name="T76" fmla="*/ 859 w 932"/>
                <a:gd name="T77" fmla="*/ 368 h 392"/>
                <a:gd name="T78" fmla="*/ 859 w 932"/>
                <a:gd name="T79" fmla="*/ 358 h 392"/>
                <a:gd name="T80" fmla="*/ 835 w 932"/>
                <a:gd name="T81" fmla="*/ 301 h 392"/>
                <a:gd name="T82" fmla="*/ 823 w 932"/>
                <a:gd name="T83" fmla="*/ 268 h 392"/>
                <a:gd name="T84" fmla="*/ 823 w 932"/>
                <a:gd name="T85" fmla="*/ 258 h 392"/>
                <a:gd name="T86" fmla="*/ 799 w 932"/>
                <a:gd name="T87" fmla="*/ 201 h 392"/>
                <a:gd name="T88" fmla="*/ 932 w 932"/>
                <a:gd name="T89" fmla="*/ 201 h 392"/>
                <a:gd name="T90" fmla="*/ 932 w 932"/>
                <a:gd name="T91" fmla="*/ 191 h 392"/>
                <a:gd name="T92" fmla="*/ 799 w 932"/>
                <a:gd name="T93" fmla="*/ 100 h 392"/>
                <a:gd name="T94" fmla="*/ 823 w 932"/>
                <a:gd name="T95" fmla="*/ 67 h 392"/>
                <a:gd name="T96" fmla="*/ 823 w 932"/>
                <a:gd name="T97" fmla="*/ 24 h 392"/>
                <a:gd name="T98" fmla="*/ 473 w 932"/>
                <a:gd name="T99" fmla="*/ 335 h 392"/>
                <a:gd name="T100" fmla="*/ 460 w 932"/>
                <a:gd name="T101" fmla="*/ 268 h 392"/>
                <a:gd name="T102" fmla="*/ 460 w 932"/>
                <a:gd name="T103" fmla="*/ 225 h 392"/>
                <a:gd name="T104" fmla="*/ 437 w 932"/>
                <a:gd name="T105" fmla="*/ 67 h 392"/>
                <a:gd name="T106" fmla="*/ 568 w 932"/>
                <a:gd name="T107" fmla="*/ 368 h 392"/>
                <a:gd name="T108" fmla="*/ 568 w 932"/>
                <a:gd name="T109" fmla="*/ 325 h 392"/>
                <a:gd name="T110" fmla="*/ 545 w 932"/>
                <a:gd name="T111" fmla="*/ 234 h 392"/>
                <a:gd name="T112" fmla="*/ 532 w 932"/>
                <a:gd name="T113" fmla="*/ 168 h 392"/>
                <a:gd name="T114" fmla="*/ 568 w 932"/>
                <a:gd name="T115" fmla="*/ 90 h 392"/>
                <a:gd name="T116" fmla="*/ 617 w 932"/>
                <a:gd name="T117" fmla="*/ 335 h 392"/>
                <a:gd name="T118" fmla="*/ 604 w 932"/>
                <a:gd name="T119" fmla="*/ 268 h 392"/>
                <a:gd name="T120" fmla="*/ 604 w 932"/>
                <a:gd name="T121" fmla="*/ 225 h 392"/>
                <a:gd name="T122" fmla="*/ 617 w 932"/>
                <a:gd name="T123" fmla="*/ 201 h 392"/>
                <a:gd name="T124" fmla="*/ 641 w 932"/>
                <a:gd name="T125" fmla="*/ 10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2" h="392">
                  <a:moveTo>
                    <a:pt x="24" y="368"/>
                  </a:moveTo>
                  <a:cubicBezTo>
                    <a:pt x="0" y="368"/>
                    <a:pt x="0" y="368"/>
                    <a:pt x="0" y="368"/>
                  </a:cubicBezTo>
                  <a:cubicBezTo>
                    <a:pt x="0" y="392"/>
                    <a:pt x="0" y="392"/>
                    <a:pt x="0" y="392"/>
                  </a:cubicBezTo>
                  <a:cubicBezTo>
                    <a:pt x="24" y="392"/>
                    <a:pt x="24" y="392"/>
                    <a:pt x="24" y="392"/>
                  </a:cubicBezTo>
                  <a:cubicBezTo>
                    <a:pt x="24" y="368"/>
                    <a:pt x="24" y="368"/>
                    <a:pt x="24" y="368"/>
                  </a:cubicBezTo>
                  <a:cubicBezTo>
                    <a:pt x="24" y="368"/>
                    <a:pt x="24" y="368"/>
                    <a:pt x="24" y="368"/>
                  </a:cubicBezTo>
                  <a:close/>
                  <a:moveTo>
                    <a:pt x="61" y="368"/>
                  </a:moveTo>
                  <a:cubicBezTo>
                    <a:pt x="37" y="368"/>
                    <a:pt x="37" y="368"/>
                    <a:pt x="37" y="368"/>
                  </a:cubicBezTo>
                  <a:cubicBezTo>
                    <a:pt x="37" y="392"/>
                    <a:pt x="37" y="392"/>
                    <a:pt x="37" y="392"/>
                  </a:cubicBezTo>
                  <a:cubicBezTo>
                    <a:pt x="61" y="392"/>
                    <a:pt x="61" y="392"/>
                    <a:pt x="61" y="392"/>
                  </a:cubicBezTo>
                  <a:cubicBezTo>
                    <a:pt x="61" y="368"/>
                    <a:pt x="61" y="368"/>
                    <a:pt x="61" y="368"/>
                  </a:cubicBezTo>
                  <a:cubicBezTo>
                    <a:pt x="61" y="368"/>
                    <a:pt x="61" y="368"/>
                    <a:pt x="61" y="368"/>
                  </a:cubicBezTo>
                  <a:close/>
                  <a:moveTo>
                    <a:pt x="97" y="368"/>
                  </a:moveTo>
                  <a:cubicBezTo>
                    <a:pt x="73" y="368"/>
                    <a:pt x="73" y="368"/>
                    <a:pt x="73" y="368"/>
                  </a:cubicBezTo>
                  <a:cubicBezTo>
                    <a:pt x="73" y="392"/>
                    <a:pt x="73" y="392"/>
                    <a:pt x="73" y="392"/>
                  </a:cubicBezTo>
                  <a:cubicBezTo>
                    <a:pt x="97" y="392"/>
                    <a:pt x="97" y="392"/>
                    <a:pt x="97" y="392"/>
                  </a:cubicBezTo>
                  <a:cubicBezTo>
                    <a:pt x="97" y="368"/>
                    <a:pt x="97" y="368"/>
                    <a:pt x="97" y="368"/>
                  </a:cubicBezTo>
                  <a:cubicBezTo>
                    <a:pt x="97" y="368"/>
                    <a:pt x="97" y="368"/>
                    <a:pt x="97" y="368"/>
                  </a:cubicBezTo>
                  <a:close/>
                  <a:moveTo>
                    <a:pt x="133" y="368"/>
                  </a:moveTo>
                  <a:cubicBezTo>
                    <a:pt x="109" y="368"/>
                    <a:pt x="109" y="368"/>
                    <a:pt x="109" y="368"/>
                  </a:cubicBezTo>
                  <a:cubicBezTo>
                    <a:pt x="109" y="392"/>
                    <a:pt x="109" y="392"/>
                    <a:pt x="109" y="392"/>
                  </a:cubicBezTo>
                  <a:cubicBezTo>
                    <a:pt x="133" y="392"/>
                    <a:pt x="133" y="392"/>
                    <a:pt x="133" y="392"/>
                  </a:cubicBezTo>
                  <a:cubicBezTo>
                    <a:pt x="133" y="368"/>
                    <a:pt x="133" y="368"/>
                    <a:pt x="133" y="368"/>
                  </a:cubicBezTo>
                  <a:cubicBezTo>
                    <a:pt x="133" y="368"/>
                    <a:pt x="133" y="368"/>
                    <a:pt x="133" y="368"/>
                  </a:cubicBezTo>
                  <a:close/>
                  <a:moveTo>
                    <a:pt x="170" y="368"/>
                  </a:moveTo>
                  <a:cubicBezTo>
                    <a:pt x="146" y="368"/>
                    <a:pt x="146" y="368"/>
                    <a:pt x="146" y="368"/>
                  </a:cubicBezTo>
                  <a:cubicBezTo>
                    <a:pt x="146" y="392"/>
                    <a:pt x="146" y="392"/>
                    <a:pt x="146" y="392"/>
                  </a:cubicBezTo>
                  <a:cubicBezTo>
                    <a:pt x="170" y="392"/>
                    <a:pt x="170" y="392"/>
                    <a:pt x="170" y="392"/>
                  </a:cubicBezTo>
                  <a:cubicBezTo>
                    <a:pt x="170" y="368"/>
                    <a:pt x="170" y="368"/>
                    <a:pt x="170" y="368"/>
                  </a:cubicBezTo>
                  <a:cubicBezTo>
                    <a:pt x="170" y="368"/>
                    <a:pt x="170" y="368"/>
                    <a:pt x="170" y="368"/>
                  </a:cubicBezTo>
                  <a:close/>
                  <a:moveTo>
                    <a:pt x="206" y="368"/>
                  </a:moveTo>
                  <a:cubicBezTo>
                    <a:pt x="182" y="368"/>
                    <a:pt x="182" y="368"/>
                    <a:pt x="182" y="368"/>
                  </a:cubicBezTo>
                  <a:cubicBezTo>
                    <a:pt x="182" y="392"/>
                    <a:pt x="182" y="392"/>
                    <a:pt x="182" y="392"/>
                  </a:cubicBezTo>
                  <a:cubicBezTo>
                    <a:pt x="206" y="392"/>
                    <a:pt x="206" y="392"/>
                    <a:pt x="206" y="392"/>
                  </a:cubicBezTo>
                  <a:cubicBezTo>
                    <a:pt x="206" y="368"/>
                    <a:pt x="206" y="368"/>
                    <a:pt x="206" y="368"/>
                  </a:cubicBezTo>
                  <a:cubicBezTo>
                    <a:pt x="206" y="368"/>
                    <a:pt x="206" y="368"/>
                    <a:pt x="206" y="368"/>
                  </a:cubicBezTo>
                  <a:close/>
                  <a:moveTo>
                    <a:pt x="243" y="368"/>
                  </a:moveTo>
                  <a:cubicBezTo>
                    <a:pt x="219" y="368"/>
                    <a:pt x="219" y="368"/>
                    <a:pt x="219" y="368"/>
                  </a:cubicBezTo>
                  <a:cubicBezTo>
                    <a:pt x="219" y="392"/>
                    <a:pt x="219" y="392"/>
                    <a:pt x="219" y="392"/>
                  </a:cubicBezTo>
                  <a:cubicBezTo>
                    <a:pt x="243" y="392"/>
                    <a:pt x="243" y="392"/>
                    <a:pt x="243" y="392"/>
                  </a:cubicBezTo>
                  <a:cubicBezTo>
                    <a:pt x="243" y="368"/>
                    <a:pt x="243" y="368"/>
                    <a:pt x="243" y="368"/>
                  </a:cubicBezTo>
                  <a:cubicBezTo>
                    <a:pt x="243" y="368"/>
                    <a:pt x="243" y="368"/>
                    <a:pt x="243" y="368"/>
                  </a:cubicBezTo>
                  <a:close/>
                  <a:moveTo>
                    <a:pt x="279" y="368"/>
                  </a:moveTo>
                  <a:cubicBezTo>
                    <a:pt x="255" y="368"/>
                    <a:pt x="255" y="368"/>
                    <a:pt x="255" y="368"/>
                  </a:cubicBezTo>
                  <a:cubicBezTo>
                    <a:pt x="255" y="392"/>
                    <a:pt x="255" y="392"/>
                    <a:pt x="255" y="392"/>
                  </a:cubicBezTo>
                  <a:cubicBezTo>
                    <a:pt x="279" y="392"/>
                    <a:pt x="279" y="392"/>
                    <a:pt x="279" y="392"/>
                  </a:cubicBezTo>
                  <a:cubicBezTo>
                    <a:pt x="279" y="368"/>
                    <a:pt x="279" y="368"/>
                    <a:pt x="279" y="368"/>
                  </a:cubicBezTo>
                  <a:cubicBezTo>
                    <a:pt x="279" y="368"/>
                    <a:pt x="279" y="368"/>
                    <a:pt x="279" y="368"/>
                  </a:cubicBezTo>
                  <a:close/>
                  <a:moveTo>
                    <a:pt x="315" y="368"/>
                  </a:moveTo>
                  <a:cubicBezTo>
                    <a:pt x="292" y="368"/>
                    <a:pt x="292" y="368"/>
                    <a:pt x="292" y="368"/>
                  </a:cubicBezTo>
                  <a:cubicBezTo>
                    <a:pt x="292" y="392"/>
                    <a:pt x="292" y="392"/>
                    <a:pt x="292" y="392"/>
                  </a:cubicBezTo>
                  <a:cubicBezTo>
                    <a:pt x="315" y="392"/>
                    <a:pt x="315" y="392"/>
                    <a:pt x="315" y="392"/>
                  </a:cubicBezTo>
                  <a:cubicBezTo>
                    <a:pt x="315" y="368"/>
                    <a:pt x="315" y="368"/>
                    <a:pt x="315" y="368"/>
                  </a:cubicBezTo>
                  <a:cubicBezTo>
                    <a:pt x="315" y="368"/>
                    <a:pt x="315" y="368"/>
                    <a:pt x="315" y="368"/>
                  </a:cubicBezTo>
                  <a:close/>
                  <a:moveTo>
                    <a:pt x="352" y="368"/>
                  </a:moveTo>
                  <a:cubicBezTo>
                    <a:pt x="328" y="368"/>
                    <a:pt x="328" y="368"/>
                    <a:pt x="328" y="368"/>
                  </a:cubicBezTo>
                  <a:cubicBezTo>
                    <a:pt x="328" y="392"/>
                    <a:pt x="328" y="392"/>
                    <a:pt x="328" y="392"/>
                  </a:cubicBezTo>
                  <a:cubicBezTo>
                    <a:pt x="352" y="392"/>
                    <a:pt x="352" y="392"/>
                    <a:pt x="352" y="392"/>
                  </a:cubicBezTo>
                  <a:cubicBezTo>
                    <a:pt x="352" y="368"/>
                    <a:pt x="352" y="368"/>
                    <a:pt x="352" y="368"/>
                  </a:cubicBezTo>
                  <a:cubicBezTo>
                    <a:pt x="352" y="368"/>
                    <a:pt x="352" y="368"/>
                    <a:pt x="352" y="368"/>
                  </a:cubicBezTo>
                  <a:close/>
                  <a:moveTo>
                    <a:pt x="388" y="368"/>
                  </a:moveTo>
                  <a:cubicBezTo>
                    <a:pt x="364" y="368"/>
                    <a:pt x="364" y="368"/>
                    <a:pt x="364" y="368"/>
                  </a:cubicBezTo>
                  <a:cubicBezTo>
                    <a:pt x="364" y="392"/>
                    <a:pt x="364" y="392"/>
                    <a:pt x="364" y="392"/>
                  </a:cubicBezTo>
                  <a:cubicBezTo>
                    <a:pt x="388" y="392"/>
                    <a:pt x="388" y="392"/>
                    <a:pt x="388" y="392"/>
                  </a:cubicBezTo>
                  <a:cubicBezTo>
                    <a:pt x="388" y="368"/>
                    <a:pt x="388" y="368"/>
                    <a:pt x="388" y="368"/>
                  </a:cubicBezTo>
                  <a:cubicBezTo>
                    <a:pt x="388" y="368"/>
                    <a:pt x="388" y="368"/>
                    <a:pt x="388" y="368"/>
                  </a:cubicBezTo>
                  <a:close/>
                  <a:moveTo>
                    <a:pt x="425" y="368"/>
                  </a:moveTo>
                  <a:cubicBezTo>
                    <a:pt x="401" y="368"/>
                    <a:pt x="401" y="368"/>
                    <a:pt x="401" y="368"/>
                  </a:cubicBezTo>
                  <a:cubicBezTo>
                    <a:pt x="401" y="392"/>
                    <a:pt x="401" y="392"/>
                    <a:pt x="401" y="392"/>
                  </a:cubicBezTo>
                  <a:cubicBezTo>
                    <a:pt x="425" y="392"/>
                    <a:pt x="425" y="392"/>
                    <a:pt x="425" y="392"/>
                  </a:cubicBezTo>
                  <a:cubicBezTo>
                    <a:pt x="425" y="368"/>
                    <a:pt x="425" y="368"/>
                    <a:pt x="425" y="368"/>
                  </a:cubicBezTo>
                  <a:cubicBezTo>
                    <a:pt x="425" y="368"/>
                    <a:pt x="425" y="368"/>
                    <a:pt x="425" y="368"/>
                  </a:cubicBezTo>
                  <a:close/>
                  <a:moveTo>
                    <a:pt x="24" y="335"/>
                  </a:moveTo>
                  <a:cubicBezTo>
                    <a:pt x="0" y="335"/>
                    <a:pt x="0" y="335"/>
                    <a:pt x="0" y="335"/>
                  </a:cubicBezTo>
                  <a:cubicBezTo>
                    <a:pt x="0" y="358"/>
                    <a:pt x="0" y="358"/>
                    <a:pt x="0" y="358"/>
                  </a:cubicBezTo>
                  <a:cubicBezTo>
                    <a:pt x="24" y="358"/>
                    <a:pt x="24" y="358"/>
                    <a:pt x="24" y="358"/>
                  </a:cubicBezTo>
                  <a:cubicBezTo>
                    <a:pt x="24" y="335"/>
                    <a:pt x="24" y="335"/>
                    <a:pt x="24" y="335"/>
                  </a:cubicBezTo>
                  <a:cubicBezTo>
                    <a:pt x="24" y="335"/>
                    <a:pt x="24" y="335"/>
                    <a:pt x="24" y="335"/>
                  </a:cubicBezTo>
                  <a:close/>
                  <a:moveTo>
                    <a:pt x="61" y="335"/>
                  </a:moveTo>
                  <a:cubicBezTo>
                    <a:pt x="37" y="335"/>
                    <a:pt x="37" y="335"/>
                    <a:pt x="37" y="335"/>
                  </a:cubicBezTo>
                  <a:cubicBezTo>
                    <a:pt x="37" y="358"/>
                    <a:pt x="37" y="358"/>
                    <a:pt x="37" y="358"/>
                  </a:cubicBezTo>
                  <a:cubicBezTo>
                    <a:pt x="61" y="358"/>
                    <a:pt x="61" y="358"/>
                    <a:pt x="61" y="358"/>
                  </a:cubicBezTo>
                  <a:cubicBezTo>
                    <a:pt x="61" y="335"/>
                    <a:pt x="61" y="335"/>
                    <a:pt x="61" y="335"/>
                  </a:cubicBezTo>
                  <a:cubicBezTo>
                    <a:pt x="61" y="335"/>
                    <a:pt x="61" y="335"/>
                    <a:pt x="61" y="335"/>
                  </a:cubicBezTo>
                  <a:close/>
                  <a:moveTo>
                    <a:pt x="97" y="335"/>
                  </a:moveTo>
                  <a:cubicBezTo>
                    <a:pt x="73" y="335"/>
                    <a:pt x="73" y="335"/>
                    <a:pt x="73" y="335"/>
                  </a:cubicBezTo>
                  <a:cubicBezTo>
                    <a:pt x="73" y="358"/>
                    <a:pt x="73" y="358"/>
                    <a:pt x="73" y="358"/>
                  </a:cubicBezTo>
                  <a:cubicBezTo>
                    <a:pt x="97" y="358"/>
                    <a:pt x="97" y="358"/>
                    <a:pt x="97" y="358"/>
                  </a:cubicBezTo>
                  <a:cubicBezTo>
                    <a:pt x="97" y="335"/>
                    <a:pt x="97" y="335"/>
                    <a:pt x="97" y="335"/>
                  </a:cubicBezTo>
                  <a:cubicBezTo>
                    <a:pt x="97" y="335"/>
                    <a:pt x="97" y="335"/>
                    <a:pt x="97" y="335"/>
                  </a:cubicBezTo>
                  <a:close/>
                  <a:moveTo>
                    <a:pt x="133" y="335"/>
                  </a:moveTo>
                  <a:cubicBezTo>
                    <a:pt x="109" y="335"/>
                    <a:pt x="109" y="335"/>
                    <a:pt x="109" y="335"/>
                  </a:cubicBezTo>
                  <a:cubicBezTo>
                    <a:pt x="109" y="358"/>
                    <a:pt x="109" y="358"/>
                    <a:pt x="109" y="358"/>
                  </a:cubicBezTo>
                  <a:cubicBezTo>
                    <a:pt x="133" y="358"/>
                    <a:pt x="133" y="358"/>
                    <a:pt x="133" y="358"/>
                  </a:cubicBezTo>
                  <a:cubicBezTo>
                    <a:pt x="133" y="335"/>
                    <a:pt x="133" y="335"/>
                    <a:pt x="133" y="335"/>
                  </a:cubicBezTo>
                  <a:cubicBezTo>
                    <a:pt x="133" y="335"/>
                    <a:pt x="133" y="335"/>
                    <a:pt x="133" y="335"/>
                  </a:cubicBezTo>
                  <a:close/>
                  <a:moveTo>
                    <a:pt x="170" y="335"/>
                  </a:moveTo>
                  <a:cubicBezTo>
                    <a:pt x="146" y="335"/>
                    <a:pt x="146" y="335"/>
                    <a:pt x="146" y="335"/>
                  </a:cubicBezTo>
                  <a:cubicBezTo>
                    <a:pt x="146" y="358"/>
                    <a:pt x="146" y="358"/>
                    <a:pt x="146" y="358"/>
                  </a:cubicBezTo>
                  <a:cubicBezTo>
                    <a:pt x="170" y="358"/>
                    <a:pt x="170" y="358"/>
                    <a:pt x="170" y="358"/>
                  </a:cubicBezTo>
                  <a:cubicBezTo>
                    <a:pt x="170" y="335"/>
                    <a:pt x="170" y="335"/>
                    <a:pt x="170" y="335"/>
                  </a:cubicBezTo>
                  <a:cubicBezTo>
                    <a:pt x="170" y="335"/>
                    <a:pt x="170" y="335"/>
                    <a:pt x="170" y="335"/>
                  </a:cubicBezTo>
                  <a:close/>
                  <a:moveTo>
                    <a:pt x="206" y="335"/>
                  </a:moveTo>
                  <a:cubicBezTo>
                    <a:pt x="182" y="335"/>
                    <a:pt x="182" y="335"/>
                    <a:pt x="182" y="335"/>
                  </a:cubicBezTo>
                  <a:cubicBezTo>
                    <a:pt x="182" y="358"/>
                    <a:pt x="182" y="358"/>
                    <a:pt x="182" y="358"/>
                  </a:cubicBezTo>
                  <a:cubicBezTo>
                    <a:pt x="206" y="358"/>
                    <a:pt x="206" y="358"/>
                    <a:pt x="206" y="358"/>
                  </a:cubicBezTo>
                  <a:cubicBezTo>
                    <a:pt x="206" y="335"/>
                    <a:pt x="206" y="335"/>
                    <a:pt x="206" y="335"/>
                  </a:cubicBezTo>
                  <a:cubicBezTo>
                    <a:pt x="206" y="335"/>
                    <a:pt x="206" y="335"/>
                    <a:pt x="206" y="335"/>
                  </a:cubicBezTo>
                  <a:close/>
                  <a:moveTo>
                    <a:pt x="243" y="335"/>
                  </a:moveTo>
                  <a:cubicBezTo>
                    <a:pt x="219" y="335"/>
                    <a:pt x="219" y="335"/>
                    <a:pt x="219" y="335"/>
                  </a:cubicBezTo>
                  <a:cubicBezTo>
                    <a:pt x="219" y="358"/>
                    <a:pt x="219" y="358"/>
                    <a:pt x="219" y="358"/>
                  </a:cubicBezTo>
                  <a:cubicBezTo>
                    <a:pt x="243" y="358"/>
                    <a:pt x="243" y="358"/>
                    <a:pt x="243" y="358"/>
                  </a:cubicBezTo>
                  <a:cubicBezTo>
                    <a:pt x="243" y="335"/>
                    <a:pt x="243" y="335"/>
                    <a:pt x="243" y="335"/>
                  </a:cubicBezTo>
                  <a:cubicBezTo>
                    <a:pt x="243" y="335"/>
                    <a:pt x="243" y="335"/>
                    <a:pt x="243" y="335"/>
                  </a:cubicBezTo>
                  <a:close/>
                  <a:moveTo>
                    <a:pt x="279" y="335"/>
                  </a:moveTo>
                  <a:cubicBezTo>
                    <a:pt x="255" y="335"/>
                    <a:pt x="255" y="335"/>
                    <a:pt x="255" y="335"/>
                  </a:cubicBezTo>
                  <a:cubicBezTo>
                    <a:pt x="255" y="358"/>
                    <a:pt x="255" y="358"/>
                    <a:pt x="255" y="358"/>
                  </a:cubicBezTo>
                  <a:cubicBezTo>
                    <a:pt x="279" y="358"/>
                    <a:pt x="279" y="358"/>
                    <a:pt x="279" y="358"/>
                  </a:cubicBezTo>
                  <a:cubicBezTo>
                    <a:pt x="279" y="335"/>
                    <a:pt x="279" y="335"/>
                    <a:pt x="279" y="335"/>
                  </a:cubicBezTo>
                  <a:cubicBezTo>
                    <a:pt x="279" y="335"/>
                    <a:pt x="279" y="335"/>
                    <a:pt x="279" y="335"/>
                  </a:cubicBezTo>
                  <a:close/>
                  <a:moveTo>
                    <a:pt x="315" y="335"/>
                  </a:moveTo>
                  <a:cubicBezTo>
                    <a:pt x="292" y="335"/>
                    <a:pt x="292" y="335"/>
                    <a:pt x="292" y="335"/>
                  </a:cubicBezTo>
                  <a:cubicBezTo>
                    <a:pt x="292" y="358"/>
                    <a:pt x="292" y="358"/>
                    <a:pt x="292" y="358"/>
                  </a:cubicBezTo>
                  <a:cubicBezTo>
                    <a:pt x="315" y="358"/>
                    <a:pt x="315" y="358"/>
                    <a:pt x="315" y="358"/>
                  </a:cubicBezTo>
                  <a:cubicBezTo>
                    <a:pt x="315" y="335"/>
                    <a:pt x="315" y="335"/>
                    <a:pt x="315" y="335"/>
                  </a:cubicBezTo>
                  <a:cubicBezTo>
                    <a:pt x="315" y="335"/>
                    <a:pt x="315" y="335"/>
                    <a:pt x="315" y="335"/>
                  </a:cubicBezTo>
                  <a:close/>
                  <a:moveTo>
                    <a:pt x="352" y="335"/>
                  </a:moveTo>
                  <a:cubicBezTo>
                    <a:pt x="328" y="335"/>
                    <a:pt x="328" y="335"/>
                    <a:pt x="328" y="335"/>
                  </a:cubicBezTo>
                  <a:cubicBezTo>
                    <a:pt x="328" y="358"/>
                    <a:pt x="328" y="358"/>
                    <a:pt x="328" y="358"/>
                  </a:cubicBezTo>
                  <a:cubicBezTo>
                    <a:pt x="352" y="358"/>
                    <a:pt x="352" y="358"/>
                    <a:pt x="352" y="358"/>
                  </a:cubicBezTo>
                  <a:cubicBezTo>
                    <a:pt x="352" y="335"/>
                    <a:pt x="352" y="335"/>
                    <a:pt x="352" y="335"/>
                  </a:cubicBezTo>
                  <a:cubicBezTo>
                    <a:pt x="352" y="335"/>
                    <a:pt x="352" y="335"/>
                    <a:pt x="352" y="335"/>
                  </a:cubicBezTo>
                  <a:close/>
                  <a:moveTo>
                    <a:pt x="388" y="335"/>
                  </a:moveTo>
                  <a:cubicBezTo>
                    <a:pt x="364" y="335"/>
                    <a:pt x="364" y="335"/>
                    <a:pt x="364" y="335"/>
                  </a:cubicBezTo>
                  <a:cubicBezTo>
                    <a:pt x="364" y="358"/>
                    <a:pt x="364" y="358"/>
                    <a:pt x="364" y="358"/>
                  </a:cubicBezTo>
                  <a:cubicBezTo>
                    <a:pt x="388" y="358"/>
                    <a:pt x="388" y="358"/>
                    <a:pt x="388" y="358"/>
                  </a:cubicBezTo>
                  <a:cubicBezTo>
                    <a:pt x="388" y="335"/>
                    <a:pt x="388" y="335"/>
                    <a:pt x="388" y="335"/>
                  </a:cubicBezTo>
                  <a:cubicBezTo>
                    <a:pt x="388" y="335"/>
                    <a:pt x="388" y="335"/>
                    <a:pt x="388" y="335"/>
                  </a:cubicBezTo>
                  <a:close/>
                  <a:moveTo>
                    <a:pt x="425" y="335"/>
                  </a:moveTo>
                  <a:cubicBezTo>
                    <a:pt x="401" y="335"/>
                    <a:pt x="401" y="335"/>
                    <a:pt x="401" y="335"/>
                  </a:cubicBezTo>
                  <a:cubicBezTo>
                    <a:pt x="401" y="358"/>
                    <a:pt x="401" y="358"/>
                    <a:pt x="401" y="358"/>
                  </a:cubicBezTo>
                  <a:cubicBezTo>
                    <a:pt x="425" y="358"/>
                    <a:pt x="425" y="358"/>
                    <a:pt x="425" y="358"/>
                  </a:cubicBezTo>
                  <a:cubicBezTo>
                    <a:pt x="425" y="335"/>
                    <a:pt x="425" y="335"/>
                    <a:pt x="425" y="335"/>
                  </a:cubicBezTo>
                  <a:cubicBezTo>
                    <a:pt x="425" y="335"/>
                    <a:pt x="425" y="335"/>
                    <a:pt x="425" y="335"/>
                  </a:cubicBezTo>
                  <a:close/>
                  <a:moveTo>
                    <a:pt x="24" y="301"/>
                  </a:moveTo>
                  <a:cubicBezTo>
                    <a:pt x="0" y="301"/>
                    <a:pt x="0" y="301"/>
                    <a:pt x="0" y="301"/>
                  </a:cubicBezTo>
                  <a:cubicBezTo>
                    <a:pt x="0" y="325"/>
                    <a:pt x="0" y="325"/>
                    <a:pt x="0" y="325"/>
                  </a:cubicBezTo>
                  <a:cubicBezTo>
                    <a:pt x="24" y="325"/>
                    <a:pt x="24" y="325"/>
                    <a:pt x="24" y="325"/>
                  </a:cubicBezTo>
                  <a:cubicBezTo>
                    <a:pt x="24" y="301"/>
                    <a:pt x="24" y="301"/>
                    <a:pt x="24" y="301"/>
                  </a:cubicBezTo>
                  <a:cubicBezTo>
                    <a:pt x="24" y="301"/>
                    <a:pt x="24" y="301"/>
                    <a:pt x="24" y="301"/>
                  </a:cubicBezTo>
                  <a:close/>
                  <a:moveTo>
                    <a:pt x="61" y="301"/>
                  </a:moveTo>
                  <a:cubicBezTo>
                    <a:pt x="37" y="301"/>
                    <a:pt x="37" y="301"/>
                    <a:pt x="37" y="301"/>
                  </a:cubicBezTo>
                  <a:cubicBezTo>
                    <a:pt x="37" y="325"/>
                    <a:pt x="37" y="325"/>
                    <a:pt x="37" y="325"/>
                  </a:cubicBezTo>
                  <a:cubicBezTo>
                    <a:pt x="61" y="325"/>
                    <a:pt x="61" y="325"/>
                    <a:pt x="61" y="325"/>
                  </a:cubicBezTo>
                  <a:cubicBezTo>
                    <a:pt x="61" y="301"/>
                    <a:pt x="61" y="301"/>
                    <a:pt x="61" y="301"/>
                  </a:cubicBezTo>
                  <a:cubicBezTo>
                    <a:pt x="61" y="301"/>
                    <a:pt x="61" y="301"/>
                    <a:pt x="61" y="301"/>
                  </a:cubicBezTo>
                  <a:close/>
                  <a:moveTo>
                    <a:pt x="97" y="301"/>
                  </a:moveTo>
                  <a:cubicBezTo>
                    <a:pt x="73" y="301"/>
                    <a:pt x="73" y="301"/>
                    <a:pt x="73" y="301"/>
                  </a:cubicBezTo>
                  <a:cubicBezTo>
                    <a:pt x="73" y="325"/>
                    <a:pt x="73" y="325"/>
                    <a:pt x="73" y="325"/>
                  </a:cubicBezTo>
                  <a:cubicBezTo>
                    <a:pt x="97" y="325"/>
                    <a:pt x="97" y="325"/>
                    <a:pt x="97" y="325"/>
                  </a:cubicBezTo>
                  <a:cubicBezTo>
                    <a:pt x="97" y="301"/>
                    <a:pt x="97" y="301"/>
                    <a:pt x="97" y="301"/>
                  </a:cubicBezTo>
                  <a:cubicBezTo>
                    <a:pt x="97" y="301"/>
                    <a:pt x="97" y="301"/>
                    <a:pt x="97" y="301"/>
                  </a:cubicBezTo>
                  <a:close/>
                  <a:moveTo>
                    <a:pt x="133" y="301"/>
                  </a:moveTo>
                  <a:cubicBezTo>
                    <a:pt x="109" y="301"/>
                    <a:pt x="109" y="301"/>
                    <a:pt x="109" y="301"/>
                  </a:cubicBezTo>
                  <a:cubicBezTo>
                    <a:pt x="109" y="325"/>
                    <a:pt x="109" y="325"/>
                    <a:pt x="109" y="325"/>
                  </a:cubicBezTo>
                  <a:cubicBezTo>
                    <a:pt x="133" y="325"/>
                    <a:pt x="133" y="325"/>
                    <a:pt x="133" y="325"/>
                  </a:cubicBezTo>
                  <a:cubicBezTo>
                    <a:pt x="133" y="301"/>
                    <a:pt x="133" y="301"/>
                    <a:pt x="133" y="301"/>
                  </a:cubicBezTo>
                  <a:cubicBezTo>
                    <a:pt x="133" y="301"/>
                    <a:pt x="133" y="301"/>
                    <a:pt x="133" y="301"/>
                  </a:cubicBezTo>
                  <a:close/>
                  <a:moveTo>
                    <a:pt x="170" y="301"/>
                  </a:moveTo>
                  <a:cubicBezTo>
                    <a:pt x="146" y="301"/>
                    <a:pt x="146" y="301"/>
                    <a:pt x="146" y="301"/>
                  </a:cubicBezTo>
                  <a:cubicBezTo>
                    <a:pt x="146" y="325"/>
                    <a:pt x="146" y="325"/>
                    <a:pt x="146" y="325"/>
                  </a:cubicBezTo>
                  <a:cubicBezTo>
                    <a:pt x="170" y="325"/>
                    <a:pt x="170" y="325"/>
                    <a:pt x="170" y="325"/>
                  </a:cubicBezTo>
                  <a:cubicBezTo>
                    <a:pt x="170" y="301"/>
                    <a:pt x="170" y="301"/>
                    <a:pt x="170" y="301"/>
                  </a:cubicBezTo>
                  <a:cubicBezTo>
                    <a:pt x="170" y="301"/>
                    <a:pt x="170" y="301"/>
                    <a:pt x="170" y="301"/>
                  </a:cubicBezTo>
                  <a:close/>
                  <a:moveTo>
                    <a:pt x="206" y="301"/>
                  </a:moveTo>
                  <a:cubicBezTo>
                    <a:pt x="182" y="301"/>
                    <a:pt x="182" y="301"/>
                    <a:pt x="182" y="301"/>
                  </a:cubicBezTo>
                  <a:cubicBezTo>
                    <a:pt x="182" y="325"/>
                    <a:pt x="182" y="325"/>
                    <a:pt x="182" y="325"/>
                  </a:cubicBezTo>
                  <a:cubicBezTo>
                    <a:pt x="206" y="325"/>
                    <a:pt x="206" y="325"/>
                    <a:pt x="206" y="325"/>
                  </a:cubicBezTo>
                  <a:cubicBezTo>
                    <a:pt x="206" y="301"/>
                    <a:pt x="206" y="301"/>
                    <a:pt x="206" y="301"/>
                  </a:cubicBezTo>
                  <a:cubicBezTo>
                    <a:pt x="206" y="301"/>
                    <a:pt x="206" y="301"/>
                    <a:pt x="206" y="301"/>
                  </a:cubicBezTo>
                  <a:close/>
                  <a:moveTo>
                    <a:pt x="243" y="301"/>
                  </a:moveTo>
                  <a:cubicBezTo>
                    <a:pt x="219" y="301"/>
                    <a:pt x="219" y="301"/>
                    <a:pt x="219" y="301"/>
                  </a:cubicBezTo>
                  <a:cubicBezTo>
                    <a:pt x="219" y="325"/>
                    <a:pt x="219" y="325"/>
                    <a:pt x="219" y="325"/>
                  </a:cubicBezTo>
                  <a:cubicBezTo>
                    <a:pt x="243" y="325"/>
                    <a:pt x="243" y="325"/>
                    <a:pt x="243" y="325"/>
                  </a:cubicBezTo>
                  <a:cubicBezTo>
                    <a:pt x="243" y="301"/>
                    <a:pt x="243" y="301"/>
                    <a:pt x="243" y="301"/>
                  </a:cubicBezTo>
                  <a:cubicBezTo>
                    <a:pt x="243" y="301"/>
                    <a:pt x="243" y="301"/>
                    <a:pt x="243" y="301"/>
                  </a:cubicBezTo>
                  <a:close/>
                  <a:moveTo>
                    <a:pt x="279" y="301"/>
                  </a:moveTo>
                  <a:cubicBezTo>
                    <a:pt x="255" y="301"/>
                    <a:pt x="255" y="301"/>
                    <a:pt x="255" y="301"/>
                  </a:cubicBezTo>
                  <a:cubicBezTo>
                    <a:pt x="255" y="325"/>
                    <a:pt x="255" y="325"/>
                    <a:pt x="255" y="325"/>
                  </a:cubicBezTo>
                  <a:cubicBezTo>
                    <a:pt x="279" y="325"/>
                    <a:pt x="279" y="325"/>
                    <a:pt x="279" y="325"/>
                  </a:cubicBezTo>
                  <a:cubicBezTo>
                    <a:pt x="279" y="301"/>
                    <a:pt x="279" y="301"/>
                    <a:pt x="279" y="301"/>
                  </a:cubicBezTo>
                  <a:cubicBezTo>
                    <a:pt x="279" y="301"/>
                    <a:pt x="279" y="301"/>
                    <a:pt x="279" y="301"/>
                  </a:cubicBezTo>
                  <a:close/>
                  <a:moveTo>
                    <a:pt x="315" y="301"/>
                  </a:moveTo>
                  <a:cubicBezTo>
                    <a:pt x="292" y="301"/>
                    <a:pt x="292" y="301"/>
                    <a:pt x="292" y="301"/>
                  </a:cubicBezTo>
                  <a:cubicBezTo>
                    <a:pt x="292" y="325"/>
                    <a:pt x="292" y="325"/>
                    <a:pt x="292" y="325"/>
                  </a:cubicBezTo>
                  <a:cubicBezTo>
                    <a:pt x="315" y="325"/>
                    <a:pt x="315" y="325"/>
                    <a:pt x="315" y="325"/>
                  </a:cubicBezTo>
                  <a:cubicBezTo>
                    <a:pt x="315" y="301"/>
                    <a:pt x="315" y="301"/>
                    <a:pt x="315" y="301"/>
                  </a:cubicBezTo>
                  <a:cubicBezTo>
                    <a:pt x="315" y="301"/>
                    <a:pt x="315" y="301"/>
                    <a:pt x="315" y="301"/>
                  </a:cubicBezTo>
                  <a:close/>
                  <a:moveTo>
                    <a:pt x="352" y="301"/>
                  </a:moveTo>
                  <a:cubicBezTo>
                    <a:pt x="328" y="301"/>
                    <a:pt x="328" y="301"/>
                    <a:pt x="328" y="301"/>
                  </a:cubicBezTo>
                  <a:cubicBezTo>
                    <a:pt x="328" y="325"/>
                    <a:pt x="328" y="325"/>
                    <a:pt x="328" y="325"/>
                  </a:cubicBezTo>
                  <a:cubicBezTo>
                    <a:pt x="352" y="325"/>
                    <a:pt x="352" y="325"/>
                    <a:pt x="352" y="325"/>
                  </a:cubicBezTo>
                  <a:cubicBezTo>
                    <a:pt x="352" y="301"/>
                    <a:pt x="352" y="301"/>
                    <a:pt x="352" y="301"/>
                  </a:cubicBezTo>
                  <a:cubicBezTo>
                    <a:pt x="352" y="301"/>
                    <a:pt x="352" y="301"/>
                    <a:pt x="352" y="301"/>
                  </a:cubicBezTo>
                  <a:close/>
                  <a:moveTo>
                    <a:pt x="388" y="301"/>
                  </a:moveTo>
                  <a:cubicBezTo>
                    <a:pt x="364" y="301"/>
                    <a:pt x="364" y="301"/>
                    <a:pt x="364" y="301"/>
                  </a:cubicBezTo>
                  <a:cubicBezTo>
                    <a:pt x="364" y="325"/>
                    <a:pt x="364" y="325"/>
                    <a:pt x="364" y="325"/>
                  </a:cubicBezTo>
                  <a:cubicBezTo>
                    <a:pt x="388" y="325"/>
                    <a:pt x="388" y="325"/>
                    <a:pt x="388" y="325"/>
                  </a:cubicBezTo>
                  <a:cubicBezTo>
                    <a:pt x="388" y="301"/>
                    <a:pt x="388" y="301"/>
                    <a:pt x="388" y="301"/>
                  </a:cubicBezTo>
                  <a:cubicBezTo>
                    <a:pt x="388" y="301"/>
                    <a:pt x="388" y="301"/>
                    <a:pt x="388" y="301"/>
                  </a:cubicBezTo>
                  <a:close/>
                  <a:moveTo>
                    <a:pt x="425" y="301"/>
                  </a:moveTo>
                  <a:cubicBezTo>
                    <a:pt x="401" y="301"/>
                    <a:pt x="401" y="301"/>
                    <a:pt x="401" y="301"/>
                  </a:cubicBezTo>
                  <a:cubicBezTo>
                    <a:pt x="401" y="325"/>
                    <a:pt x="401" y="325"/>
                    <a:pt x="401" y="325"/>
                  </a:cubicBezTo>
                  <a:cubicBezTo>
                    <a:pt x="425" y="325"/>
                    <a:pt x="425" y="325"/>
                    <a:pt x="425" y="325"/>
                  </a:cubicBezTo>
                  <a:cubicBezTo>
                    <a:pt x="425" y="301"/>
                    <a:pt x="425" y="301"/>
                    <a:pt x="425" y="301"/>
                  </a:cubicBezTo>
                  <a:cubicBezTo>
                    <a:pt x="425" y="301"/>
                    <a:pt x="425" y="301"/>
                    <a:pt x="425" y="301"/>
                  </a:cubicBezTo>
                  <a:close/>
                  <a:moveTo>
                    <a:pt x="24" y="268"/>
                  </a:moveTo>
                  <a:cubicBezTo>
                    <a:pt x="0" y="268"/>
                    <a:pt x="0" y="268"/>
                    <a:pt x="0" y="268"/>
                  </a:cubicBezTo>
                  <a:cubicBezTo>
                    <a:pt x="0" y="291"/>
                    <a:pt x="0" y="291"/>
                    <a:pt x="0" y="291"/>
                  </a:cubicBezTo>
                  <a:cubicBezTo>
                    <a:pt x="24" y="291"/>
                    <a:pt x="24" y="291"/>
                    <a:pt x="24" y="291"/>
                  </a:cubicBezTo>
                  <a:cubicBezTo>
                    <a:pt x="24" y="268"/>
                    <a:pt x="24" y="268"/>
                    <a:pt x="24" y="268"/>
                  </a:cubicBezTo>
                  <a:cubicBezTo>
                    <a:pt x="24" y="268"/>
                    <a:pt x="24" y="268"/>
                    <a:pt x="24" y="268"/>
                  </a:cubicBezTo>
                  <a:close/>
                  <a:moveTo>
                    <a:pt x="61" y="268"/>
                  </a:moveTo>
                  <a:cubicBezTo>
                    <a:pt x="37" y="268"/>
                    <a:pt x="37" y="268"/>
                    <a:pt x="37" y="268"/>
                  </a:cubicBezTo>
                  <a:cubicBezTo>
                    <a:pt x="37" y="291"/>
                    <a:pt x="37" y="291"/>
                    <a:pt x="37" y="291"/>
                  </a:cubicBezTo>
                  <a:cubicBezTo>
                    <a:pt x="61" y="291"/>
                    <a:pt x="61" y="291"/>
                    <a:pt x="61" y="291"/>
                  </a:cubicBezTo>
                  <a:cubicBezTo>
                    <a:pt x="61" y="268"/>
                    <a:pt x="61" y="268"/>
                    <a:pt x="61" y="268"/>
                  </a:cubicBezTo>
                  <a:cubicBezTo>
                    <a:pt x="61" y="268"/>
                    <a:pt x="61" y="268"/>
                    <a:pt x="61" y="268"/>
                  </a:cubicBezTo>
                  <a:close/>
                  <a:moveTo>
                    <a:pt x="97" y="268"/>
                  </a:moveTo>
                  <a:cubicBezTo>
                    <a:pt x="73" y="268"/>
                    <a:pt x="73" y="268"/>
                    <a:pt x="73" y="268"/>
                  </a:cubicBezTo>
                  <a:cubicBezTo>
                    <a:pt x="73" y="291"/>
                    <a:pt x="73" y="291"/>
                    <a:pt x="73" y="291"/>
                  </a:cubicBezTo>
                  <a:cubicBezTo>
                    <a:pt x="97" y="291"/>
                    <a:pt x="97" y="291"/>
                    <a:pt x="97" y="291"/>
                  </a:cubicBezTo>
                  <a:cubicBezTo>
                    <a:pt x="97" y="268"/>
                    <a:pt x="97" y="268"/>
                    <a:pt x="97" y="268"/>
                  </a:cubicBezTo>
                  <a:cubicBezTo>
                    <a:pt x="97" y="268"/>
                    <a:pt x="97" y="268"/>
                    <a:pt x="97" y="268"/>
                  </a:cubicBezTo>
                  <a:close/>
                  <a:moveTo>
                    <a:pt x="133" y="268"/>
                  </a:moveTo>
                  <a:cubicBezTo>
                    <a:pt x="109" y="268"/>
                    <a:pt x="109" y="268"/>
                    <a:pt x="109" y="268"/>
                  </a:cubicBezTo>
                  <a:cubicBezTo>
                    <a:pt x="109" y="291"/>
                    <a:pt x="109" y="291"/>
                    <a:pt x="109" y="291"/>
                  </a:cubicBezTo>
                  <a:cubicBezTo>
                    <a:pt x="133" y="291"/>
                    <a:pt x="133" y="291"/>
                    <a:pt x="133" y="291"/>
                  </a:cubicBezTo>
                  <a:cubicBezTo>
                    <a:pt x="133" y="268"/>
                    <a:pt x="133" y="268"/>
                    <a:pt x="133" y="268"/>
                  </a:cubicBezTo>
                  <a:cubicBezTo>
                    <a:pt x="133" y="268"/>
                    <a:pt x="133" y="268"/>
                    <a:pt x="133" y="268"/>
                  </a:cubicBezTo>
                  <a:close/>
                  <a:moveTo>
                    <a:pt x="170" y="268"/>
                  </a:moveTo>
                  <a:cubicBezTo>
                    <a:pt x="146" y="268"/>
                    <a:pt x="146" y="268"/>
                    <a:pt x="146" y="268"/>
                  </a:cubicBezTo>
                  <a:cubicBezTo>
                    <a:pt x="146" y="291"/>
                    <a:pt x="146" y="291"/>
                    <a:pt x="146" y="291"/>
                  </a:cubicBezTo>
                  <a:cubicBezTo>
                    <a:pt x="170" y="291"/>
                    <a:pt x="170" y="291"/>
                    <a:pt x="170" y="291"/>
                  </a:cubicBezTo>
                  <a:cubicBezTo>
                    <a:pt x="170" y="268"/>
                    <a:pt x="170" y="268"/>
                    <a:pt x="170" y="268"/>
                  </a:cubicBezTo>
                  <a:cubicBezTo>
                    <a:pt x="170" y="268"/>
                    <a:pt x="170" y="268"/>
                    <a:pt x="170" y="268"/>
                  </a:cubicBezTo>
                  <a:close/>
                  <a:moveTo>
                    <a:pt x="206" y="268"/>
                  </a:moveTo>
                  <a:cubicBezTo>
                    <a:pt x="182" y="268"/>
                    <a:pt x="182" y="268"/>
                    <a:pt x="182" y="268"/>
                  </a:cubicBezTo>
                  <a:cubicBezTo>
                    <a:pt x="182" y="291"/>
                    <a:pt x="182" y="291"/>
                    <a:pt x="182" y="291"/>
                  </a:cubicBezTo>
                  <a:cubicBezTo>
                    <a:pt x="206" y="291"/>
                    <a:pt x="206" y="291"/>
                    <a:pt x="206" y="291"/>
                  </a:cubicBezTo>
                  <a:cubicBezTo>
                    <a:pt x="206" y="268"/>
                    <a:pt x="206" y="268"/>
                    <a:pt x="206" y="268"/>
                  </a:cubicBezTo>
                  <a:cubicBezTo>
                    <a:pt x="206" y="268"/>
                    <a:pt x="206" y="268"/>
                    <a:pt x="206" y="268"/>
                  </a:cubicBezTo>
                  <a:close/>
                  <a:moveTo>
                    <a:pt x="243" y="268"/>
                  </a:moveTo>
                  <a:cubicBezTo>
                    <a:pt x="219" y="268"/>
                    <a:pt x="219" y="268"/>
                    <a:pt x="219" y="268"/>
                  </a:cubicBezTo>
                  <a:cubicBezTo>
                    <a:pt x="219" y="291"/>
                    <a:pt x="219" y="291"/>
                    <a:pt x="219" y="291"/>
                  </a:cubicBezTo>
                  <a:cubicBezTo>
                    <a:pt x="243" y="291"/>
                    <a:pt x="243" y="291"/>
                    <a:pt x="243" y="291"/>
                  </a:cubicBezTo>
                  <a:cubicBezTo>
                    <a:pt x="243" y="268"/>
                    <a:pt x="243" y="268"/>
                    <a:pt x="243" y="268"/>
                  </a:cubicBezTo>
                  <a:cubicBezTo>
                    <a:pt x="243" y="268"/>
                    <a:pt x="243" y="268"/>
                    <a:pt x="243" y="268"/>
                  </a:cubicBezTo>
                  <a:close/>
                  <a:moveTo>
                    <a:pt x="279" y="268"/>
                  </a:moveTo>
                  <a:cubicBezTo>
                    <a:pt x="255" y="268"/>
                    <a:pt x="255" y="268"/>
                    <a:pt x="255" y="268"/>
                  </a:cubicBezTo>
                  <a:cubicBezTo>
                    <a:pt x="255" y="291"/>
                    <a:pt x="255" y="291"/>
                    <a:pt x="255" y="291"/>
                  </a:cubicBezTo>
                  <a:cubicBezTo>
                    <a:pt x="279" y="291"/>
                    <a:pt x="279" y="291"/>
                    <a:pt x="279" y="291"/>
                  </a:cubicBezTo>
                  <a:cubicBezTo>
                    <a:pt x="279" y="268"/>
                    <a:pt x="279" y="268"/>
                    <a:pt x="279" y="268"/>
                  </a:cubicBezTo>
                  <a:cubicBezTo>
                    <a:pt x="279" y="268"/>
                    <a:pt x="279" y="268"/>
                    <a:pt x="279" y="268"/>
                  </a:cubicBezTo>
                  <a:close/>
                  <a:moveTo>
                    <a:pt x="315" y="268"/>
                  </a:moveTo>
                  <a:cubicBezTo>
                    <a:pt x="292" y="268"/>
                    <a:pt x="292" y="268"/>
                    <a:pt x="292" y="268"/>
                  </a:cubicBezTo>
                  <a:cubicBezTo>
                    <a:pt x="292" y="291"/>
                    <a:pt x="292" y="291"/>
                    <a:pt x="292" y="291"/>
                  </a:cubicBezTo>
                  <a:cubicBezTo>
                    <a:pt x="315" y="291"/>
                    <a:pt x="315" y="291"/>
                    <a:pt x="315" y="291"/>
                  </a:cubicBezTo>
                  <a:cubicBezTo>
                    <a:pt x="315" y="268"/>
                    <a:pt x="315" y="268"/>
                    <a:pt x="315" y="268"/>
                  </a:cubicBezTo>
                  <a:cubicBezTo>
                    <a:pt x="315" y="268"/>
                    <a:pt x="315" y="268"/>
                    <a:pt x="315" y="268"/>
                  </a:cubicBezTo>
                  <a:close/>
                  <a:moveTo>
                    <a:pt x="352" y="268"/>
                  </a:moveTo>
                  <a:cubicBezTo>
                    <a:pt x="328" y="268"/>
                    <a:pt x="328" y="268"/>
                    <a:pt x="328" y="268"/>
                  </a:cubicBezTo>
                  <a:cubicBezTo>
                    <a:pt x="328" y="291"/>
                    <a:pt x="328" y="291"/>
                    <a:pt x="328" y="291"/>
                  </a:cubicBezTo>
                  <a:cubicBezTo>
                    <a:pt x="352" y="291"/>
                    <a:pt x="352" y="291"/>
                    <a:pt x="352" y="291"/>
                  </a:cubicBezTo>
                  <a:cubicBezTo>
                    <a:pt x="352" y="268"/>
                    <a:pt x="352" y="268"/>
                    <a:pt x="352" y="268"/>
                  </a:cubicBezTo>
                  <a:cubicBezTo>
                    <a:pt x="352" y="268"/>
                    <a:pt x="352" y="268"/>
                    <a:pt x="352" y="268"/>
                  </a:cubicBezTo>
                  <a:close/>
                  <a:moveTo>
                    <a:pt x="388" y="268"/>
                  </a:moveTo>
                  <a:cubicBezTo>
                    <a:pt x="364" y="268"/>
                    <a:pt x="364" y="268"/>
                    <a:pt x="364" y="268"/>
                  </a:cubicBezTo>
                  <a:cubicBezTo>
                    <a:pt x="364" y="291"/>
                    <a:pt x="364" y="291"/>
                    <a:pt x="364" y="291"/>
                  </a:cubicBezTo>
                  <a:cubicBezTo>
                    <a:pt x="388" y="291"/>
                    <a:pt x="388" y="291"/>
                    <a:pt x="388" y="291"/>
                  </a:cubicBezTo>
                  <a:cubicBezTo>
                    <a:pt x="388" y="268"/>
                    <a:pt x="388" y="268"/>
                    <a:pt x="388" y="268"/>
                  </a:cubicBezTo>
                  <a:cubicBezTo>
                    <a:pt x="388" y="268"/>
                    <a:pt x="388" y="268"/>
                    <a:pt x="388" y="268"/>
                  </a:cubicBezTo>
                  <a:close/>
                  <a:moveTo>
                    <a:pt x="425" y="268"/>
                  </a:moveTo>
                  <a:cubicBezTo>
                    <a:pt x="401" y="268"/>
                    <a:pt x="401" y="268"/>
                    <a:pt x="401" y="268"/>
                  </a:cubicBezTo>
                  <a:cubicBezTo>
                    <a:pt x="401" y="291"/>
                    <a:pt x="401" y="291"/>
                    <a:pt x="401" y="291"/>
                  </a:cubicBezTo>
                  <a:cubicBezTo>
                    <a:pt x="425" y="291"/>
                    <a:pt x="425" y="291"/>
                    <a:pt x="425" y="291"/>
                  </a:cubicBezTo>
                  <a:cubicBezTo>
                    <a:pt x="425" y="268"/>
                    <a:pt x="425" y="268"/>
                    <a:pt x="425" y="268"/>
                  </a:cubicBezTo>
                  <a:cubicBezTo>
                    <a:pt x="425" y="268"/>
                    <a:pt x="425" y="268"/>
                    <a:pt x="425" y="268"/>
                  </a:cubicBezTo>
                  <a:close/>
                  <a:moveTo>
                    <a:pt x="24" y="234"/>
                  </a:moveTo>
                  <a:cubicBezTo>
                    <a:pt x="0" y="234"/>
                    <a:pt x="0" y="234"/>
                    <a:pt x="0" y="234"/>
                  </a:cubicBezTo>
                  <a:cubicBezTo>
                    <a:pt x="0" y="258"/>
                    <a:pt x="0" y="258"/>
                    <a:pt x="0" y="258"/>
                  </a:cubicBezTo>
                  <a:cubicBezTo>
                    <a:pt x="24" y="258"/>
                    <a:pt x="24" y="258"/>
                    <a:pt x="24" y="258"/>
                  </a:cubicBezTo>
                  <a:cubicBezTo>
                    <a:pt x="24" y="234"/>
                    <a:pt x="24" y="234"/>
                    <a:pt x="24" y="234"/>
                  </a:cubicBezTo>
                  <a:cubicBezTo>
                    <a:pt x="24" y="234"/>
                    <a:pt x="24" y="234"/>
                    <a:pt x="24" y="234"/>
                  </a:cubicBezTo>
                  <a:close/>
                  <a:moveTo>
                    <a:pt x="61" y="234"/>
                  </a:moveTo>
                  <a:cubicBezTo>
                    <a:pt x="37" y="234"/>
                    <a:pt x="37" y="234"/>
                    <a:pt x="37" y="234"/>
                  </a:cubicBezTo>
                  <a:cubicBezTo>
                    <a:pt x="37" y="258"/>
                    <a:pt x="37" y="258"/>
                    <a:pt x="37" y="258"/>
                  </a:cubicBezTo>
                  <a:cubicBezTo>
                    <a:pt x="61" y="258"/>
                    <a:pt x="61" y="258"/>
                    <a:pt x="61" y="258"/>
                  </a:cubicBezTo>
                  <a:cubicBezTo>
                    <a:pt x="61" y="234"/>
                    <a:pt x="61" y="234"/>
                    <a:pt x="61" y="234"/>
                  </a:cubicBezTo>
                  <a:cubicBezTo>
                    <a:pt x="61" y="234"/>
                    <a:pt x="61" y="234"/>
                    <a:pt x="61" y="234"/>
                  </a:cubicBezTo>
                  <a:close/>
                  <a:moveTo>
                    <a:pt x="97" y="234"/>
                  </a:moveTo>
                  <a:cubicBezTo>
                    <a:pt x="73" y="234"/>
                    <a:pt x="73" y="234"/>
                    <a:pt x="73" y="234"/>
                  </a:cubicBezTo>
                  <a:cubicBezTo>
                    <a:pt x="73" y="258"/>
                    <a:pt x="73" y="258"/>
                    <a:pt x="73" y="258"/>
                  </a:cubicBezTo>
                  <a:cubicBezTo>
                    <a:pt x="97" y="258"/>
                    <a:pt x="97" y="258"/>
                    <a:pt x="97" y="258"/>
                  </a:cubicBezTo>
                  <a:cubicBezTo>
                    <a:pt x="97" y="234"/>
                    <a:pt x="97" y="234"/>
                    <a:pt x="97" y="234"/>
                  </a:cubicBezTo>
                  <a:cubicBezTo>
                    <a:pt x="97" y="234"/>
                    <a:pt x="97" y="234"/>
                    <a:pt x="97" y="234"/>
                  </a:cubicBezTo>
                  <a:close/>
                  <a:moveTo>
                    <a:pt x="133" y="234"/>
                  </a:moveTo>
                  <a:cubicBezTo>
                    <a:pt x="109" y="234"/>
                    <a:pt x="109" y="234"/>
                    <a:pt x="109" y="234"/>
                  </a:cubicBezTo>
                  <a:cubicBezTo>
                    <a:pt x="109" y="258"/>
                    <a:pt x="109" y="258"/>
                    <a:pt x="109" y="258"/>
                  </a:cubicBezTo>
                  <a:cubicBezTo>
                    <a:pt x="133" y="258"/>
                    <a:pt x="133" y="258"/>
                    <a:pt x="133" y="258"/>
                  </a:cubicBezTo>
                  <a:cubicBezTo>
                    <a:pt x="133" y="234"/>
                    <a:pt x="133" y="234"/>
                    <a:pt x="133" y="234"/>
                  </a:cubicBezTo>
                  <a:cubicBezTo>
                    <a:pt x="133" y="234"/>
                    <a:pt x="133" y="234"/>
                    <a:pt x="133" y="234"/>
                  </a:cubicBezTo>
                  <a:close/>
                  <a:moveTo>
                    <a:pt x="170" y="234"/>
                  </a:moveTo>
                  <a:cubicBezTo>
                    <a:pt x="146" y="234"/>
                    <a:pt x="146" y="234"/>
                    <a:pt x="146" y="234"/>
                  </a:cubicBezTo>
                  <a:cubicBezTo>
                    <a:pt x="146" y="258"/>
                    <a:pt x="146" y="258"/>
                    <a:pt x="146" y="258"/>
                  </a:cubicBezTo>
                  <a:cubicBezTo>
                    <a:pt x="170" y="258"/>
                    <a:pt x="170" y="258"/>
                    <a:pt x="170" y="258"/>
                  </a:cubicBezTo>
                  <a:cubicBezTo>
                    <a:pt x="170" y="234"/>
                    <a:pt x="170" y="234"/>
                    <a:pt x="170" y="234"/>
                  </a:cubicBezTo>
                  <a:cubicBezTo>
                    <a:pt x="170" y="234"/>
                    <a:pt x="170" y="234"/>
                    <a:pt x="170" y="234"/>
                  </a:cubicBezTo>
                  <a:close/>
                  <a:moveTo>
                    <a:pt x="206" y="234"/>
                  </a:moveTo>
                  <a:cubicBezTo>
                    <a:pt x="182" y="234"/>
                    <a:pt x="182" y="234"/>
                    <a:pt x="182" y="234"/>
                  </a:cubicBezTo>
                  <a:cubicBezTo>
                    <a:pt x="182" y="258"/>
                    <a:pt x="182" y="258"/>
                    <a:pt x="182" y="258"/>
                  </a:cubicBezTo>
                  <a:cubicBezTo>
                    <a:pt x="206" y="258"/>
                    <a:pt x="206" y="258"/>
                    <a:pt x="206" y="258"/>
                  </a:cubicBezTo>
                  <a:cubicBezTo>
                    <a:pt x="206" y="234"/>
                    <a:pt x="206" y="234"/>
                    <a:pt x="206" y="234"/>
                  </a:cubicBezTo>
                  <a:cubicBezTo>
                    <a:pt x="206" y="234"/>
                    <a:pt x="206" y="234"/>
                    <a:pt x="206" y="234"/>
                  </a:cubicBezTo>
                  <a:close/>
                  <a:moveTo>
                    <a:pt x="243" y="234"/>
                  </a:moveTo>
                  <a:cubicBezTo>
                    <a:pt x="219" y="234"/>
                    <a:pt x="219" y="234"/>
                    <a:pt x="219" y="234"/>
                  </a:cubicBezTo>
                  <a:cubicBezTo>
                    <a:pt x="219" y="258"/>
                    <a:pt x="219" y="258"/>
                    <a:pt x="219" y="258"/>
                  </a:cubicBezTo>
                  <a:cubicBezTo>
                    <a:pt x="243" y="258"/>
                    <a:pt x="243" y="258"/>
                    <a:pt x="243" y="258"/>
                  </a:cubicBezTo>
                  <a:cubicBezTo>
                    <a:pt x="243" y="234"/>
                    <a:pt x="243" y="234"/>
                    <a:pt x="243" y="234"/>
                  </a:cubicBezTo>
                  <a:cubicBezTo>
                    <a:pt x="243" y="234"/>
                    <a:pt x="243" y="234"/>
                    <a:pt x="243" y="234"/>
                  </a:cubicBezTo>
                  <a:close/>
                  <a:moveTo>
                    <a:pt x="279" y="234"/>
                  </a:moveTo>
                  <a:cubicBezTo>
                    <a:pt x="255" y="234"/>
                    <a:pt x="255" y="234"/>
                    <a:pt x="255" y="234"/>
                  </a:cubicBezTo>
                  <a:cubicBezTo>
                    <a:pt x="255" y="258"/>
                    <a:pt x="255" y="258"/>
                    <a:pt x="255" y="258"/>
                  </a:cubicBezTo>
                  <a:cubicBezTo>
                    <a:pt x="279" y="258"/>
                    <a:pt x="279" y="258"/>
                    <a:pt x="279" y="258"/>
                  </a:cubicBezTo>
                  <a:cubicBezTo>
                    <a:pt x="279" y="234"/>
                    <a:pt x="279" y="234"/>
                    <a:pt x="279" y="234"/>
                  </a:cubicBezTo>
                  <a:cubicBezTo>
                    <a:pt x="279" y="234"/>
                    <a:pt x="279" y="234"/>
                    <a:pt x="279" y="234"/>
                  </a:cubicBezTo>
                  <a:close/>
                  <a:moveTo>
                    <a:pt x="315" y="234"/>
                  </a:moveTo>
                  <a:cubicBezTo>
                    <a:pt x="292" y="234"/>
                    <a:pt x="292" y="234"/>
                    <a:pt x="292" y="234"/>
                  </a:cubicBezTo>
                  <a:cubicBezTo>
                    <a:pt x="292" y="258"/>
                    <a:pt x="292" y="258"/>
                    <a:pt x="292" y="258"/>
                  </a:cubicBezTo>
                  <a:cubicBezTo>
                    <a:pt x="315" y="258"/>
                    <a:pt x="315" y="258"/>
                    <a:pt x="315" y="258"/>
                  </a:cubicBezTo>
                  <a:cubicBezTo>
                    <a:pt x="315" y="234"/>
                    <a:pt x="315" y="234"/>
                    <a:pt x="315" y="234"/>
                  </a:cubicBezTo>
                  <a:cubicBezTo>
                    <a:pt x="315" y="234"/>
                    <a:pt x="315" y="234"/>
                    <a:pt x="315" y="234"/>
                  </a:cubicBezTo>
                  <a:close/>
                  <a:moveTo>
                    <a:pt x="352" y="234"/>
                  </a:moveTo>
                  <a:cubicBezTo>
                    <a:pt x="328" y="234"/>
                    <a:pt x="328" y="234"/>
                    <a:pt x="328" y="234"/>
                  </a:cubicBezTo>
                  <a:cubicBezTo>
                    <a:pt x="328" y="258"/>
                    <a:pt x="328" y="258"/>
                    <a:pt x="328" y="258"/>
                  </a:cubicBezTo>
                  <a:cubicBezTo>
                    <a:pt x="352" y="258"/>
                    <a:pt x="352" y="258"/>
                    <a:pt x="352" y="258"/>
                  </a:cubicBezTo>
                  <a:cubicBezTo>
                    <a:pt x="352" y="234"/>
                    <a:pt x="352" y="234"/>
                    <a:pt x="352" y="234"/>
                  </a:cubicBezTo>
                  <a:cubicBezTo>
                    <a:pt x="352" y="234"/>
                    <a:pt x="352" y="234"/>
                    <a:pt x="352" y="234"/>
                  </a:cubicBezTo>
                  <a:close/>
                  <a:moveTo>
                    <a:pt x="388" y="234"/>
                  </a:moveTo>
                  <a:cubicBezTo>
                    <a:pt x="364" y="234"/>
                    <a:pt x="364" y="234"/>
                    <a:pt x="364" y="234"/>
                  </a:cubicBezTo>
                  <a:cubicBezTo>
                    <a:pt x="364" y="258"/>
                    <a:pt x="364" y="258"/>
                    <a:pt x="364" y="258"/>
                  </a:cubicBezTo>
                  <a:cubicBezTo>
                    <a:pt x="388" y="258"/>
                    <a:pt x="388" y="258"/>
                    <a:pt x="388" y="258"/>
                  </a:cubicBezTo>
                  <a:cubicBezTo>
                    <a:pt x="388" y="234"/>
                    <a:pt x="388" y="234"/>
                    <a:pt x="388" y="234"/>
                  </a:cubicBezTo>
                  <a:cubicBezTo>
                    <a:pt x="388" y="234"/>
                    <a:pt x="388" y="234"/>
                    <a:pt x="388" y="234"/>
                  </a:cubicBezTo>
                  <a:close/>
                  <a:moveTo>
                    <a:pt x="425" y="234"/>
                  </a:moveTo>
                  <a:cubicBezTo>
                    <a:pt x="401" y="234"/>
                    <a:pt x="401" y="234"/>
                    <a:pt x="401" y="234"/>
                  </a:cubicBezTo>
                  <a:cubicBezTo>
                    <a:pt x="401" y="258"/>
                    <a:pt x="401" y="258"/>
                    <a:pt x="401" y="258"/>
                  </a:cubicBezTo>
                  <a:cubicBezTo>
                    <a:pt x="425" y="258"/>
                    <a:pt x="425" y="258"/>
                    <a:pt x="425" y="258"/>
                  </a:cubicBezTo>
                  <a:cubicBezTo>
                    <a:pt x="425" y="234"/>
                    <a:pt x="425" y="234"/>
                    <a:pt x="425" y="234"/>
                  </a:cubicBezTo>
                  <a:cubicBezTo>
                    <a:pt x="425" y="234"/>
                    <a:pt x="425" y="234"/>
                    <a:pt x="425" y="234"/>
                  </a:cubicBezTo>
                  <a:close/>
                  <a:moveTo>
                    <a:pt x="24" y="201"/>
                  </a:moveTo>
                  <a:cubicBezTo>
                    <a:pt x="0" y="201"/>
                    <a:pt x="0" y="201"/>
                    <a:pt x="0" y="201"/>
                  </a:cubicBezTo>
                  <a:cubicBezTo>
                    <a:pt x="0" y="225"/>
                    <a:pt x="0" y="225"/>
                    <a:pt x="0" y="225"/>
                  </a:cubicBezTo>
                  <a:cubicBezTo>
                    <a:pt x="24" y="225"/>
                    <a:pt x="24" y="225"/>
                    <a:pt x="24" y="225"/>
                  </a:cubicBezTo>
                  <a:cubicBezTo>
                    <a:pt x="24" y="201"/>
                    <a:pt x="24" y="201"/>
                    <a:pt x="24" y="201"/>
                  </a:cubicBezTo>
                  <a:cubicBezTo>
                    <a:pt x="24" y="201"/>
                    <a:pt x="24" y="201"/>
                    <a:pt x="24" y="201"/>
                  </a:cubicBezTo>
                  <a:close/>
                  <a:moveTo>
                    <a:pt x="61" y="201"/>
                  </a:moveTo>
                  <a:cubicBezTo>
                    <a:pt x="37" y="201"/>
                    <a:pt x="37" y="201"/>
                    <a:pt x="37" y="201"/>
                  </a:cubicBezTo>
                  <a:cubicBezTo>
                    <a:pt x="37" y="225"/>
                    <a:pt x="37" y="225"/>
                    <a:pt x="37" y="225"/>
                  </a:cubicBezTo>
                  <a:cubicBezTo>
                    <a:pt x="61" y="225"/>
                    <a:pt x="61" y="225"/>
                    <a:pt x="61" y="225"/>
                  </a:cubicBezTo>
                  <a:cubicBezTo>
                    <a:pt x="61" y="201"/>
                    <a:pt x="61" y="201"/>
                    <a:pt x="61" y="201"/>
                  </a:cubicBezTo>
                  <a:cubicBezTo>
                    <a:pt x="61" y="201"/>
                    <a:pt x="61" y="201"/>
                    <a:pt x="61" y="201"/>
                  </a:cubicBezTo>
                  <a:close/>
                  <a:moveTo>
                    <a:pt x="97" y="201"/>
                  </a:moveTo>
                  <a:cubicBezTo>
                    <a:pt x="73" y="201"/>
                    <a:pt x="73" y="201"/>
                    <a:pt x="73" y="201"/>
                  </a:cubicBezTo>
                  <a:cubicBezTo>
                    <a:pt x="73" y="225"/>
                    <a:pt x="73" y="225"/>
                    <a:pt x="73" y="225"/>
                  </a:cubicBezTo>
                  <a:cubicBezTo>
                    <a:pt x="97" y="225"/>
                    <a:pt x="97" y="225"/>
                    <a:pt x="97" y="225"/>
                  </a:cubicBezTo>
                  <a:cubicBezTo>
                    <a:pt x="97" y="201"/>
                    <a:pt x="97" y="201"/>
                    <a:pt x="97" y="201"/>
                  </a:cubicBezTo>
                  <a:cubicBezTo>
                    <a:pt x="97" y="201"/>
                    <a:pt x="97" y="201"/>
                    <a:pt x="97" y="201"/>
                  </a:cubicBezTo>
                  <a:close/>
                  <a:moveTo>
                    <a:pt x="133" y="201"/>
                  </a:moveTo>
                  <a:cubicBezTo>
                    <a:pt x="109" y="201"/>
                    <a:pt x="109" y="201"/>
                    <a:pt x="109" y="201"/>
                  </a:cubicBezTo>
                  <a:cubicBezTo>
                    <a:pt x="109" y="225"/>
                    <a:pt x="109" y="225"/>
                    <a:pt x="109" y="225"/>
                  </a:cubicBezTo>
                  <a:cubicBezTo>
                    <a:pt x="133" y="225"/>
                    <a:pt x="133" y="225"/>
                    <a:pt x="133" y="225"/>
                  </a:cubicBezTo>
                  <a:cubicBezTo>
                    <a:pt x="133" y="201"/>
                    <a:pt x="133" y="201"/>
                    <a:pt x="133" y="201"/>
                  </a:cubicBezTo>
                  <a:cubicBezTo>
                    <a:pt x="133" y="201"/>
                    <a:pt x="133" y="201"/>
                    <a:pt x="133" y="201"/>
                  </a:cubicBezTo>
                  <a:close/>
                  <a:moveTo>
                    <a:pt x="170" y="201"/>
                  </a:moveTo>
                  <a:cubicBezTo>
                    <a:pt x="146" y="201"/>
                    <a:pt x="146" y="201"/>
                    <a:pt x="146" y="201"/>
                  </a:cubicBezTo>
                  <a:cubicBezTo>
                    <a:pt x="146" y="225"/>
                    <a:pt x="146" y="225"/>
                    <a:pt x="146" y="225"/>
                  </a:cubicBezTo>
                  <a:cubicBezTo>
                    <a:pt x="170" y="225"/>
                    <a:pt x="170" y="225"/>
                    <a:pt x="170" y="225"/>
                  </a:cubicBezTo>
                  <a:cubicBezTo>
                    <a:pt x="170" y="201"/>
                    <a:pt x="170" y="201"/>
                    <a:pt x="170" y="201"/>
                  </a:cubicBezTo>
                  <a:cubicBezTo>
                    <a:pt x="170" y="201"/>
                    <a:pt x="170" y="201"/>
                    <a:pt x="170" y="201"/>
                  </a:cubicBezTo>
                  <a:close/>
                  <a:moveTo>
                    <a:pt x="206" y="201"/>
                  </a:moveTo>
                  <a:cubicBezTo>
                    <a:pt x="182" y="201"/>
                    <a:pt x="182" y="201"/>
                    <a:pt x="182" y="201"/>
                  </a:cubicBezTo>
                  <a:cubicBezTo>
                    <a:pt x="182" y="225"/>
                    <a:pt x="182" y="225"/>
                    <a:pt x="182" y="225"/>
                  </a:cubicBezTo>
                  <a:cubicBezTo>
                    <a:pt x="206" y="225"/>
                    <a:pt x="206" y="225"/>
                    <a:pt x="206" y="225"/>
                  </a:cubicBezTo>
                  <a:cubicBezTo>
                    <a:pt x="206" y="201"/>
                    <a:pt x="206" y="201"/>
                    <a:pt x="206" y="201"/>
                  </a:cubicBezTo>
                  <a:cubicBezTo>
                    <a:pt x="206" y="201"/>
                    <a:pt x="206" y="201"/>
                    <a:pt x="206" y="201"/>
                  </a:cubicBezTo>
                  <a:close/>
                  <a:moveTo>
                    <a:pt x="243" y="201"/>
                  </a:moveTo>
                  <a:cubicBezTo>
                    <a:pt x="219" y="201"/>
                    <a:pt x="219" y="201"/>
                    <a:pt x="219" y="201"/>
                  </a:cubicBezTo>
                  <a:cubicBezTo>
                    <a:pt x="219" y="225"/>
                    <a:pt x="219" y="225"/>
                    <a:pt x="219" y="225"/>
                  </a:cubicBezTo>
                  <a:cubicBezTo>
                    <a:pt x="243" y="225"/>
                    <a:pt x="243" y="225"/>
                    <a:pt x="243" y="225"/>
                  </a:cubicBezTo>
                  <a:cubicBezTo>
                    <a:pt x="243" y="201"/>
                    <a:pt x="243" y="201"/>
                    <a:pt x="243" y="201"/>
                  </a:cubicBezTo>
                  <a:cubicBezTo>
                    <a:pt x="243" y="201"/>
                    <a:pt x="243" y="201"/>
                    <a:pt x="243" y="201"/>
                  </a:cubicBezTo>
                  <a:close/>
                  <a:moveTo>
                    <a:pt x="279" y="201"/>
                  </a:moveTo>
                  <a:cubicBezTo>
                    <a:pt x="255" y="201"/>
                    <a:pt x="255" y="201"/>
                    <a:pt x="255" y="201"/>
                  </a:cubicBezTo>
                  <a:cubicBezTo>
                    <a:pt x="255" y="225"/>
                    <a:pt x="255" y="225"/>
                    <a:pt x="255" y="225"/>
                  </a:cubicBezTo>
                  <a:cubicBezTo>
                    <a:pt x="279" y="225"/>
                    <a:pt x="279" y="225"/>
                    <a:pt x="279" y="225"/>
                  </a:cubicBezTo>
                  <a:cubicBezTo>
                    <a:pt x="279" y="201"/>
                    <a:pt x="279" y="201"/>
                    <a:pt x="279" y="201"/>
                  </a:cubicBezTo>
                  <a:cubicBezTo>
                    <a:pt x="279" y="201"/>
                    <a:pt x="279" y="201"/>
                    <a:pt x="279" y="201"/>
                  </a:cubicBezTo>
                  <a:close/>
                  <a:moveTo>
                    <a:pt x="315" y="201"/>
                  </a:moveTo>
                  <a:cubicBezTo>
                    <a:pt x="292" y="201"/>
                    <a:pt x="292" y="201"/>
                    <a:pt x="292" y="201"/>
                  </a:cubicBezTo>
                  <a:cubicBezTo>
                    <a:pt x="292" y="225"/>
                    <a:pt x="292" y="225"/>
                    <a:pt x="292" y="225"/>
                  </a:cubicBezTo>
                  <a:cubicBezTo>
                    <a:pt x="315" y="225"/>
                    <a:pt x="315" y="225"/>
                    <a:pt x="315" y="225"/>
                  </a:cubicBezTo>
                  <a:cubicBezTo>
                    <a:pt x="315" y="201"/>
                    <a:pt x="315" y="201"/>
                    <a:pt x="315" y="201"/>
                  </a:cubicBezTo>
                  <a:cubicBezTo>
                    <a:pt x="315" y="201"/>
                    <a:pt x="315" y="201"/>
                    <a:pt x="315" y="201"/>
                  </a:cubicBezTo>
                  <a:close/>
                  <a:moveTo>
                    <a:pt x="352" y="201"/>
                  </a:moveTo>
                  <a:cubicBezTo>
                    <a:pt x="328" y="201"/>
                    <a:pt x="328" y="201"/>
                    <a:pt x="328" y="201"/>
                  </a:cubicBezTo>
                  <a:cubicBezTo>
                    <a:pt x="328" y="225"/>
                    <a:pt x="328" y="225"/>
                    <a:pt x="328" y="225"/>
                  </a:cubicBezTo>
                  <a:cubicBezTo>
                    <a:pt x="352" y="225"/>
                    <a:pt x="352" y="225"/>
                    <a:pt x="352" y="225"/>
                  </a:cubicBezTo>
                  <a:cubicBezTo>
                    <a:pt x="352" y="201"/>
                    <a:pt x="352" y="201"/>
                    <a:pt x="352" y="201"/>
                  </a:cubicBezTo>
                  <a:cubicBezTo>
                    <a:pt x="352" y="201"/>
                    <a:pt x="352" y="201"/>
                    <a:pt x="352" y="201"/>
                  </a:cubicBezTo>
                  <a:close/>
                  <a:moveTo>
                    <a:pt x="388" y="201"/>
                  </a:moveTo>
                  <a:cubicBezTo>
                    <a:pt x="364" y="201"/>
                    <a:pt x="364" y="201"/>
                    <a:pt x="364" y="201"/>
                  </a:cubicBezTo>
                  <a:cubicBezTo>
                    <a:pt x="364" y="225"/>
                    <a:pt x="364" y="225"/>
                    <a:pt x="364" y="225"/>
                  </a:cubicBezTo>
                  <a:cubicBezTo>
                    <a:pt x="388" y="225"/>
                    <a:pt x="388" y="225"/>
                    <a:pt x="388" y="225"/>
                  </a:cubicBezTo>
                  <a:cubicBezTo>
                    <a:pt x="388" y="201"/>
                    <a:pt x="388" y="201"/>
                    <a:pt x="388" y="201"/>
                  </a:cubicBezTo>
                  <a:cubicBezTo>
                    <a:pt x="388" y="201"/>
                    <a:pt x="388" y="201"/>
                    <a:pt x="388" y="201"/>
                  </a:cubicBezTo>
                  <a:close/>
                  <a:moveTo>
                    <a:pt x="425" y="201"/>
                  </a:moveTo>
                  <a:cubicBezTo>
                    <a:pt x="401" y="201"/>
                    <a:pt x="401" y="201"/>
                    <a:pt x="401" y="201"/>
                  </a:cubicBezTo>
                  <a:cubicBezTo>
                    <a:pt x="401" y="225"/>
                    <a:pt x="401" y="225"/>
                    <a:pt x="401" y="225"/>
                  </a:cubicBezTo>
                  <a:cubicBezTo>
                    <a:pt x="425" y="225"/>
                    <a:pt x="425" y="225"/>
                    <a:pt x="425" y="225"/>
                  </a:cubicBezTo>
                  <a:cubicBezTo>
                    <a:pt x="425" y="201"/>
                    <a:pt x="425" y="201"/>
                    <a:pt x="425" y="201"/>
                  </a:cubicBezTo>
                  <a:cubicBezTo>
                    <a:pt x="425" y="201"/>
                    <a:pt x="425" y="201"/>
                    <a:pt x="425" y="201"/>
                  </a:cubicBezTo>
                  <a:close/>
                  <a:moveTo>
                    <a:pt x="24" y="168"/>
                  </a:moveTo>
                  <a:cubicBezTo>
                    <a:pt x="0" y="168"/>
                    <a:pt x="0" y="168"/>
                    <a:pt x="0" y="168"/>
                  </a:cubicBezTo>
                  <a:cubicBezTo>
                    <a:pt x="0" y="191"/>
                    <a:pt x="0" y="191"/>
                    <a:pt x="0" y="191"/>
                  </a:cubicBezTo>
                  <a:cubicBezTo>
                    <a:pt x="24" y="191"/>
                    <a:pt x="24" y="191"/>
                    <a:pt x="24" y="191"/>
                  </a:cubicBezTo>
                  <a:cubicBezTo>
                    <a:pt x="24" y="168"/>
                    <a:pt x="24" y="168"/>
                    <a:pt x="24" y="168"/>
                  </a:cubicBezTo>
                  <a:cubicBezTo>
                    <a:pt x="24" y="168"/>
                    <a:pt x="24" y="168"/>
                    <a:pt x="24" y="168"/>
                  </a:cubicBezTo>
                  <a:close/>
                  <a:moveTo>
                    <a:pt x="61" y="168"/>
                  </a:moveTo>
                  <a:cubicBezTo>
                    <a:pt x="37" y="168"/>
                    <a:pt x="37" y="168"/>
                    <a:pt x="37" y="168"/>
                  </a:cubicBezTo>
                  <a:cubicBezTo>
                    <a:pt x="37" y="191"/>
                    <a:pt x="37" y="191"/>
                    <a:pt x="37" y="191"/>
                  </a:cubicBezTo>
                  <a:cubicBezTo>
                    <a:pt x="61" y="191"/>
                    <a:pt x="61" y="191"/>
                    <a:pt x="61" y="191"/>
                  </a:cubicBezTo>
                  <a:cubicBezTo>
                    <a:pt x="61" y="168"/>
                    <a:pt x="61" y="168"/>
                    <a:pt x="61" y="168"/>
                  </a:cubicBezTo>
                  <a:cubicBezTo>
                    <a:pt x="61" y="168"/>
                    <a:pt x="61" y="168"/>
                    <a:pt x="61" y="168"/>
                  </a:cubicBezTo>
                  <a:close/>
                  <a:moveTo>
                    <a:pt x="97" y="168"/>
                  </a:moveTo>
                  <a:cubicBezTo>
                    <a:pt x="73" y="168"/>
                    <a:pt x="73" y="168"/>
                    <a:pt x="73" y="168"/>
                  </a:cubicBezTo>
                  <a:cubicBezTo>
                    <a:pt x="73" y="191"/>
                    <a:pt x="73" y="191"/>
                    <a:pt x="73" y="191"/>
                  </a:cubicBezTo>
                  <a:cubicBezTo>
                    <a:pt x="97" y="191"/>
                    <a:pt x="97" y="191"/>
                    <a:pt x="97" y="191"/>
                  </a:cubicBezTo>
                  <a:cubicBezTo>
                    <a:pt x="97" y="168"/>
                    <a:pt x="97" y="168"/>
                    <a:pt x="97" y="168"/>
                  </a:cubicBezTo>
                  <a:cubicBezTo>
                    <a:pt x="97" y="168"/>
                    <a:pt x="97" y="168"/>
                    <a:pt x="97" y="168"/>
                  </a:cubicBezTo>
                  <a:close/>
                  <a:moveTo>
                    <a:pt x="133" y="168"/>
                  </a:moveTo>
                  <a:cubicBezTo>
                    <a:pt x="109" y="168"/>
                    <a:pt x="109" y="168"/>
                    <a:pt x="109" y="168"/>
                  </a:cubicBezTo>
                  <a:cubicBezTo>
                    <a:pt x="109" y="191"/>
                    <a:pt x="109" y="191"/>
                    <a:pt x="109" y="191"/>
                  </a:cubicBezTo>
                  <a:cubicBezTo>
                    <a:pt x="133" y="191"/>
                    <a:pt x="133" y="191"/>
                    <a:pt x="133" y="191"/>
                  </a:cubicBezTo>
                  <a:cubicBezTo>
                    <a:pt x="133" y="168"/>
                    <a:pt x="133" y="168"/>
                    <a:pt x="133" y="168"/>
                  </a:cubicBezTo>
                  <a:cubicBezTo>
                    <a:pt x="133" y="168"/>
                    <a:pt x="133" y="168"/>
                    <a:pt x="133" y="168"/>
                  </a:cubicBezTo>
                  <a:close/>
                  <a:moveTo>
                    <a:pt x="170" y="168"/>
                  </a:moveTo>
                  <a:cubicBezTo>
                    <a:pt x="146" y="168"/>
                    <a:pt x="146" y="168"/>
                    <a:pt x="146" y="168"/>
                  </a:cubicBezTo>
                  <a:cubicBezTo>
                    <a:pt x="146" y="191"/>
                    <a:pt x="146" y="191"/>
                    <a:pt x="146" y="191"/>
                  </a:cubicBezTo>
                  <a:cubicBezTo>
                    <a:pt x="170" y="191"/>
                    <a:pt x="170" y="191"/>
                    <a:pt x="170" y="191"/>
                  </a:cubicBezTo>
                  <a:cubicBezTo>
                    <a:pt x="170" y="168"/>
                    <a:pt x="170" y="168"/>
                    <a:pt x="170" y="168"/>
                  </a:cubicBezTo>
                  <a:cubicBezTo>
                    <a:pt x="170" y="168"/>
                    <a:pt x="170" y="168"/>
                    <a:pt x="170" y="168"/>
                  </a:cubicBezTo>
                  <a:close/>
                  <a:moveTo>
                    <a:pt x="206" y="168"/>
                  </a:moveTo>
                  <a:cubicBezTo>
                    <a:pt x="182" y="168"/>
                    <a:pt x="182" y="168"/>
                    <a:pt x="182" y="168"/>
                  </a:cubicBezTo>
                  <a:cubicBezTo>
                    <a:pt x="182" y="191"/>
                    <a:pt x="182" y="191"/>
                    <a:pt x="182" y="191"/>
                  </a:cubicBezTo>
                  <a:cubicBezTo>
                    <a:pt x="206" y="191"/>
                    <a:pt x="206" y="191"/>
                    <a:pt x="206" y="191"/>
                  </a:cubicBezTo>
                  <a:cubicBezTo>
                    <a:pt x="206" y="168"/>
                    <a:pt x="206" y="168"/>
                    <a:pt x="206" y="168"/>
                  </a:cubicBezTo>
                  <a:cubicBezTo>
                    <a:pt x="206" y="168"/>
                    <a:pt x="206" y="168"/>
                    <a:pt x="206" y="168"/>
                  </a:cubicBezTo>
                  <a:close/>
                  <a:moveTo>
                    <a:pt x="243" y="168"/>
                  </a:moveTo>
                  <a:cubicBezTo>
                    <a:pt x="219" y="168"/>
                    <a:pt x="219" y="168"/>
                    <a:pt x="219" y="168"/>
                  </a:cubicBezTo>
                  <a:cubicBezTo>
                    <a:pt x="219" y="191"/>
                    <a:pt x="219" y="191"/>
                    <a:pt x="219" y="191"/>
                  </a:cubicBezTo>
                  <a:cubicBezTo>
                    <a:pt x="243" y="191"/>
                    <a:pt x="243" y="191"/>
                    <a:pt x="243" y="191"/>
                  </a:cubicBezTo>
                  <a:cubicBezTo>
                    <a:pt x="243" y="168"/>
                    <a:pt x="243" y="168"/>
                    <a:pt x="243" y="168"/>
                  </a:cubicBezTo>
                  <a:cubicBezTo>
                    <a:pt x="243" y="168"/>
                    <a:pt x="243" y="168"/>
                    <a:pt x="243" y="168"/>
                  </a:cubicBezTo>
                  <a:close/>
                  <a:moveTo>
                    <a:pt x="279" y="168"/>
                  </a:moveTo>
                  <a:cubicBezTo>
                    <a:pt x="255" y="168"/>
                    <a:pt x="255" y="168"/>
                    <a:pt x="255" y="168"/>
                  </a:cubicBezTo>
                  <a:cubicBezTo>
                    <a:pt x="255" y="191"/>
                    <a:pt x="255" y="191"/>
                    <a:pt x="255" y="191"/>
                  </a:cubicBezTo>
                  <a:cubicBezTo>
                    <a:pt x="279" y="191"/>
                    <a:pt x="279" y="191"/>
                    <a:pt x="279" y="191"/>
                  </a:cubicBezTo>
                  <a:cubicBezTo>
                    <a:pt x="279" y="168"/>
                    <a:pt x="279" y="168"/>
                    <a:pt x="279" y="168"/>
                  </a:cubicBezTo>
                  <a:cubicBezTo>
                    <a:pt x="279" y="168"/>
                    <a:pt x="279" y="168"/>
                    <a:pt x="279" y="168"/>
                  </a:cubicBezTo>
                  <a:close/>
                  <a:moveTo>
                    <a:pt x="315" y="168"/>
                  </a:moveTo>
                  <a:cubicBezTo>
                    <a:pt x="292" y="168"/>
                    <a:pt x="292" y="168"/>
                    <a:pt x="292" y="168"/>
                  </a:cubicBezTo>
                  <a:cubicBezTo>
                    <a:pt x="292" y="191"/>
                    <a:pt x="292" y="191"/>
                    <a:pt x="292" y="191"/>
                  </a:cubicBezTo>
                  <a:cubicBezTo>
                    <a:pt x="315" y="191"/>
                    <a:pt x="315" y="191"/>
                    <a:pt x="315" y="191"/>
                  </a:cubicBezTo>
                  <a:cubicBezTo>
                    <a:pt x="315" y="168"/>
                    <a:pt x="315" y="168"/>
                    <a:pt x="315" y="168"/>
                  </a:cubicBezTo>
                  <a:cubicBezTo>
                    <a:pt x="315" y="168"/>
                    <a:pt x="315" y="168"/>
                    <a:pt x="315" y="168"/>
                  </a:cubicBezTo>
                  <a:close/>
                  <a:moveTo>
                    <a:pt x="388" y="168"/>
                  </a:moveTo>
                  <a:cubicBezTo>
                    <a:pt x="364" y="168"/>
                    <a:pt x="364" y="168"/>
                    <a:pt x="364" y="168"/>
                  </a:cubicBezTo>
                  <a:cubicBezTo>
                    <a:pt x="364" y="191"/>
                    <a:pt x="364" y="191"/>
                    <a:pt x="364" y="191"/>
                  </a:cubicBezTo>
                  <a:cubicBezTo>
                    <a:pt x="388" y="191"/>
                    <a:pt x="388" y="191"/>
                    <a:pt x="388" y="191"/>
                  </a:cubicBezTo>
                  <a:cubicBezTo>
                    <a:pt x="388" y="168"/>
                    <a:pt x="388" y="168"/>
                    <a:pt x="388" y="168"/>
                  </a:cubicBezTo>
                  <a:cubicBezTo>
                    <a:pt x="388" y="168"/>
                    <a:pt x="388" y="168"/>
                    <a:pt x="388" y="168"/>
                  </a:cubicBezTo>
                  <a:close/>
                  <a:moveTo>
                    <a:pt x="425" y="168"/>
                  </a:moveTo>
                  <a:cubicBezTo>
                    <a:pt x="401" y="168"/>
                    <a:pt x="401" y="168"/>
                    <a:pt x="401" y="168"/>
                  </a:cubicBezTo>
                  <a:cubicBezTo>
                    <a:pt x="401" y="191"/>
                    <a:pt x="401" y="191"/>
                    <a:pt x="401" y="191"/>
                  </a:cubicBezTo>
                  <a:cubicBezTo>
                    <a:pt x="425" y="191"/>
                    <a:pt x="425" y="191"/>
                    <a:pt x="425" y="191"/>
                  </a:cubicBezTo>
                  <a:cubicBezTo>
                    <a:pt x="425" y="168"/>
                    <a:pt x="425" y="168"/>
                    <a:pt x="425" y="168"/>
                  </a:cubicBezTo>
                  <a:cubicBezTo>
                    <a:pt x="425" y="168"/>
                    <a:pt x="425" y="168"/>
                    <a:pt x="425" y="168"/>
                  </a:cubicBezTo>
                  <a:close/>
                  <a:moveTo>
                    <a:pt x="24" y="134"/>
                  </a:moveTo>
                  <a:cubicBezTo>
                    <a:pt x="0" y="134"/>
                    <a:pt x="0" y="134"/>
                    <a:pt x="0" y="134"/>
                  </a:cubicBezTo>
                  <a:cubicBezTo>
                    <a:pt x="0" y="158"/>
                    <a:pt x="0" y="158"/>
                    <a:pt x="0" y="158"/>
                  </a:cubicBezTo>
                  <a:cubicBezTo>
                    <a:pt x="24" y="158"/>
                    <a:pt x="24" y="158"/>
                    <a:pt x="24" y="158"/>
                  </a:cubicBezTo>
                  <a:cubicBezTo>
                    <a:pt x="24" y="134"/>
                    <a:pt x="24" y="134"/>
                    <a:pt x="24" y="134"/>
                  </a:cubicBezTo>
                  <a:cubicBezTo>
                    <a:pt x="24" y="134"/>
                    <a:pt x="24" y="134"/>
                    <a:pt x="24" y="134"/>
                  </a:cubicBezTo>
                  <a:close/>
                  <a:moveTo>
                    <a:pt x="61" y="134"/>
                  </a:moveTo>
                  <a:cubicBezTo>
                    <a:pt x="37" y="134"/>
                    <a:pt x="37" y="134"/>
                    <a:pt x="37" y="134"/>
                  </a:cubicBezTo>
                  <a:cubicBezTo>
                    <a:pt x="37" y="158"/>
                    <a:pt x="37" y="158"/>
                    <a:pt x="37" y="158"/>
                  </a:cubicBezTo>
                  <a:cubicBezTo>
                    <a:pt x="61" y="158"/>
                    <a:pt x="61" y="158"/>
                    <a:pt x="61" y="158"/>
                  </a:cubicBezTo>
                  <a:cubicBezTo>
                    <a:pt x="61" y="134"/>
                    <a:pt x="61" y="134"/>
                    <a:pt x="61" y="134"/>
                  </a:cubicBezTo>
                  <a:cubicBezTo>
                    <a:pt x="61" y="134"/>
                    <a:pt x="61" y="134"/>
                    <a:pt x="61" y="134"/>
                  </a:cubicBezTo>
                  <a:close/>
                  <a:moveTo>
                    <a:pt x="133" y="134"/>
                  </a:moveTo>
                  <a:cubicBezTo>
                    <a:pt x="109" y="134"/>
                    <a:pt x="109" y="134"/>
                    <a:pt x="109" y="134"/>
                  </a:cubicBezTo>
                  <a:cubicBezTo>
                    <a:pt x="109" y="158"/>
                    <a:pt x="109" y="158"/>
                    <a:pt x="109" y="158"/>
                  </a:cubicBezTo>
                  <a:cubicBezTo>
                    <a:pt x="133" y="158"/>
                    <a:pt x="133" y="158"/>
                    <a:pt x="133" y="158"/>
                  </a:cubicBezTo>
                  <a:cubicBezTo>
                    <a:pt x="133" y="134"/>
                    <a:pt x="133" y="134"/>
                    <a:pt x="133" y="134"/>
                  </a:cubicBezTo>
                  <a:cubicBezTo>
                    <a:pt x="133" y="134"/>
                    <a:pt x="133" y="134"/>
                    <a:pt x="133" y="134"/>
                  </a:cubicBezTo>
                  <a:close/>
                  <a:moveTo>
                    <a:pt x="170" y="134"/>
                  </a:moveTo>
                  <a:cubicBezTo>
                    <a:pt x="146" y="134"/>
                    <a:pt x="146" y="134"/>
                    <a:pt x="146" y="134"/>
                  </a:cubicBezTo>
                  <a:cubicBezTo>
                    <a:pt x="146" y="158"/>
                    <a:pt x="146" y="158"/>
                    <a:pt x="146" y="158"/>
                  </a:cubicBezTo>
                  <a:cubicBezTo>
                    <a:pt x="170" y="158"/>
                    <a:pt x="170" y="158"/>
                    <a:pt x="170" y="158"/>
                  </a:cubicBezTo>
                  <a:cubicBezTo>
                    <a:pt x="170" y="134"/>
                    <a:pt x="170" y="134"/>
                    <a:pt x="170" y="134"/>
                  </a:cubicBezTo>
                  <a:cubicBezTo>
                    <a:pt x="170" y="134"/>
                    <a:pt x="170" y="134"/>
                    <a:pt x="170" y="134"/>
                  </a:cubicBezTo>
                  <a:close/>
                  <a:moveTo>
                    <a:pt x="206" y="134"/>
                  </a:moveTo>
                  <a:cubicBezTo>
                    <a:pt x="182" y="134"/>
                    <a:pt x="182" y="134"/>
                    <a:pt x="182" y="134"/>
                  </a:cubicBezTo>
                  <a:cubicBezTo>
                    <a:pt x="182" y="158"/>
                    <a:pt x="182" y="158"/>
                    <a:pt x="182" y="158"/>
                  </a:cubicBezTo>
                  <a:cubicBezTo>
                    <a:pt x="206" y="158"/>
                    <a:pt x="206" y="158"/>
                    <a:pt x="206" y="158"/>
                  </a:cubicBezTo>
                  <a:cubicBezTo>
                    <a:pt x="206" y="134"/>
                    <a:pt x="206" y="134"/>
                    <a:pt x="206" y="134"/>
                  </a:cubicBezTo>
                  <a:cubicBezTo>
                    <a:pt x="206" y="134"/>
                    <a:pt x="206" y="134"/>
                    <a:pt x="206" y="134"/>
                  </a:cubicBezTo>
                  <a:close/>
                  <a:moveTo>
                    <a:pt x="243" y="134"/>
                  </a:moveTo>
                  <a:cubicBezTo>
                    <a:pt x="219" y="134"/>
                    <a:pt x="219" y="134"/>
                    <a:pt x="219" y="134"/>
                  </a:cubicBezTo>
                  <a:cubicBezTo>
                    <a:pt x="219" y="158"/>
                    <a:pt x="219" y="158"/>
                    <a:pt x="219" y="158"/>
                  </a:cubicBezTo>
                  <a:cubicBezTo>
                    <a:pt x="243" y="158"/>
                    <a:pt x="243" y="158"/>
                    <a:pt x="243" y="158"/>
                  </a:cubicBezTo>
                  <a:cubicBezTo>
                    <a:pt x="243" y="134"/>
                    <a:pt x="243" y="134"/>
                    <a:pt x="243" y="134"/>
                  </a:cubicBezTo>
                  <a:cubicBezTo>
                    <a:pt x="243" y="134"/>
                    <a:pt x="243" y="134"/>
                    <a:pt x="243" y="134"/>
                  </a:cubicBezTo>
                  <a:close/>
                  <a:moveTo>
                    <a:pt x="279" y="134"/>
                  </a:moveTo>
                  <a:cubicBezTo>
                    <a:pt x="255" y="134"/>
                    <a:pt x="255" y="134"/>
                    <a:pt x="255" y="134"/>
                  </a:cubicBezTo>
                  <a:cubicBezTo>
                    <a:pt x="255" y="158"/>
                    <a:pt x="255" y="158"/>
                    <a:pt x="255" y="158"/>
                  </a:cubicBezTo>
                  <a:cubicBezTo>
                    <a:pt x="279" y="158"/>
                    <a:pt x="279" y="158"/>
                    <a:pt x="279" y="158"/>
                  </a:cubicBezTo>
                  <a:cubicBezTo>
                    <a:pt x="279" y="134"/>
                    <a:pt x="279" y="134"/>
                    <a:pt x="279" y="134"/>
                  </a:cubicBezTo>
                  <a:cubicBezTo>
                    <a:pt x="279" y="134"/>
                    <a:pt x="279" y="134"/>
                    <a:pt x="279" y="134"/>
                  </a:cubicBezTo>
                  <a:close/>
                  <a:moveTo>
                    <a:pt x="315" y="134"/>
                  </a:moveTo>
                  <a:cubicBezTo>
                    <a:pt x="292" y="134"/>
                    <a:pt x="292" y="134"/>
                    <a:pt x="292" y="134"/>
                  </a:cubicBezTo>
                  <a:cubicBezTo>
                    <a:pt x="292" y="158"/>
                    <a:pt x="292" y="158"/>
                    <a:pt x="292" y="158"/>
                  </a:cubicBezTo>
                  <a:cubicBezTo>
                    <a:pt x="315" y="158"/>
                    <a:pt x="315" y="158"/>
                    <a:pt x="315" y="158"/>
                  </a:cubicBezTo>
                  <a:cubicBezTo>
                    <a:pt x="315" y="134"/>
                    <a:pt x="315" y="134"/>
                    <a:pt x="315" y="134"/>
                  </a:cubicBezTo>
                  <a:cubicBezTo>
                    <a:pt x="315" y="134"/>
                    <a:pt x="315" y="134"/>
                    <a:pt x="315" y="134"/>
                  </a:cubicBezTo>
                  <a:close/>
                  <a:moveTo>
                    <a:pt x="388" y="134"/>
                  </a:moveTo>
                  <a:cubicBezTo>
                    <a:pt x="364" y="134"/>
                    <a:pt x="364" y="134"/>
                    <a:pt x="364" y="134"/>
                  </a:cubicBezTo>
                  <a:cubicBezTo>
                    <a:pt x="364" y="158"/>
                    <a:pt x="364" y="158"/>
                    <a:pt x="364" y="158"/>
                  </a:cubicBezTo>
                  <a:cubicBezTo>
                    <a:pt x="388" y="158"/>
                    <a:pt x="388" y="158"/>
                    <a:pt x="388" y="158"/>
                  </a:cubicBezTo>
                  <a:cubicBezTo>
                    <a:pt x="388" y="134"/>
                    <a:pt x="388" y="134"/>
                    <a:pt x="388" y="134"/>
                  </a:cubicBezTo>
                  <a:cubicBezTo>
                    <a:pt x="388" y="134"/>
                    <a:pt x="388" y="134"/>
                    <a:pt x="388" y="134"/>
                  </a:cubicBezTo>
                  <a:close/>
                  <a:moveTo>
                    <a:pt x="425" y="134"/>
                  </a:moveTo>
                  <a:cubicBezTo>
                    <a:pt x="401" y="134"/>
                    <a:pt x="401" y="134"/>
                    <a:pt x="401" y="134"/>
                  </a:cubicBezTo>
                  <a:cubicBezTo>
                    <a:pt x="401" y="158"/>
                    <a:pt x="401" y="158"/>
                    <a:pt x="401" y="158"/>
                  </a:cubicBezTo>
                  <a:cubicBezTo>
                    <a:pt x="425" y="158"/>
                    <a:pt x="425" y="158"/>
                    <a:pt x="425" y="158"/>
                  </a:cubicBezTo>
                  <a:cubicBezTo>
                    <a:pt x="425" y="134"/>
                    <a:pt x="425" y="134"/>
                    <a:pt x="425" y="134"/>
                  </a:cubicBezTo>
                  <a:cubicBezTo>
                    <a:pt x="425" y="134"/>
                    <a:pt x="425" y="134"/>
                    <a:pt x="425" y="134"/>
                  </a:cubicBezTo>
                  <a:close/>
                  <a:moveTo>
                    <a:pt x="24" y="100"/>
                  </a:moveTo>
                  <a:cubicBezTo>
                    <a:pt x="0" y="100"/>
                    <a:pt x="0" y="100"/>
                    <a:pt x="0" y="100"/>
                  </a:cubicBezTo>
                  <a:cubicBezTo>
                    <a:pt x="0" y="124"/>
                    <a:pt x="0" y="124"/>
                    <a:pt x="0" y="124"/>
                  </a:cubicBezTo>
                  <a:cubicBezTo>
                    <a:pt x="24" y="124"/>
                    <a:pt x="24" y="124"/>
                    <a:pt x="24" y="124"/>
                  </a:cubicBezTo>
                  <a:cubicBezTo>
                    <a:pt x="24" y="100"/>
                    <a:pt x="24" y="100"/>
                    <a:pt x="24" y="100"/>
                  </a:cubicBezTo>
                  <a:cubicBezTo>
                    <a:pt x="24" y="100"/>
                    <a:pt x="24" y="100"/>
                    <a:pt x="24" y="100"/>
                  </a:cubicBezTo>
                  <a:close/>
                  <a:moveTo>
                    <a:pt x="61" y="100"/>
                  </a:moveTo>
                  <a:cubicBezTo>
                    <a:pt x="37" y="100"/>
                    <a:pt x="37" y="100"/>
                    <a:pt x="37" y="100"/>
                  </a:cubicBezTo>
                  <a:cubicBezTo>
                    <a:pt x="37" y="124"/>
                    <a:pt x="37" y="124"/>
                    <a:pt x="37" y="124"/>
                  </a:cubicBezTo>
                  <a:cubicBezTo>
                    <a:pt x="61" y="124"/>
                    <a:pt x="61" y="124"/>
                    <a:pt x="61" y="124"/>
                  </a:cubicBezTo>
                  <a:cubicBezTo>
                    <a:pt x="61" y="100"/>
                    <a:pt x="61" y="100"/>
                    <a:pt x="61" y="100"/>
                  </a:cubicBezTo>
                  <a:cubicBezTo>
                    <a:pt x="61" y="100"/>
                    <a:pt x="61" y="100"/>
                    <a:pt x="61" y="100"/>
                  </a:cubicBezTo>
                  <a:close/>
                  <a:moveTo>
                    <a:pt x="133" y="100"/>
                  </a:moveTo>
                  <a:cubicBezTo>
                    <a:pt x="109" y="100"/>
                    <a:pt x="109" y="100"/>
                    <a:pt x="109" y="100"/>
                  </a:cubicBezTo>
                  <a:cubicBezTo>
                    <a:pt x="109" y="124"/>
                    <a:pt x="109" y="124"/>
                    <a:pt x="109" y="124"/>
                  </a:cubicBezTo>
                  <a:cubicBezTo>
                    <a:pt x="133" y="124"/>
                    <a:pt x="133" y="124"/>
                    <a:pt x="133" y="124"/>
                  </a:cubicBezTo>
                  <a:cubicBezTo>
                    <a:pt x="133" y="100"/>
                    <a:pt x="133" y="100"/>
                    <a:pt x="133" y="100"/>
                  </a:cubicBezTo>
                  <a:cubicBezTo>
                    <a:pt x="133" y="100"/>
                    <a:pt x="133" y="100"/>
                    <a:pt x="133" y="100"/>
                  </a:cubicBezTo>
                  <a:close/>
                  <a:moveTo>
                    <a:pt x="170" y="100"/>
                  </a:moveTo>
                  <a:cubicBezTo>
                    <a:pt x="146" y="100"/>
                    <a:pt x="146" y="100"/>
                    <a:pt x="146" y="100"/>
                  </a:cubicBezTo>
                  <a:cubicBezTo>
                    <a:pt x="146" y="124"/>
                    <a:pt x="146" y="124"/>
                    <a:pt x="146" y="124"/>
                  </a:cubicBezTo>
                  <a:cubicBezTo>
                    <a:pt x="170" y="124"/>
                    <a:pt x="170" y="124"/>
                    <a:pt x="170" y="124"/>
                  </a:cubicBezTo>
                  <a:cubicBezTo>
                    <a:pt x="170" y="100"/>
                    <a:pt x="170" y="100"/>
                    <a:pt x="170" y="100"/>
                  </a:cubicBezTo>
                  <a:cubicBezTo>
                    <a:pt x="170" y="100"/>
                    <a:pt x="170" y="100"/>
                    <a:pt x="170" y="100"/>
                  </a:cubicBezTo>
                  <a:close/>
                  <a:moveTo>
                    <a:pt x="206" y="100"/>
                  </a:moveTo>
                  <a:cubicBezTo>
                    <a:pt x="182" y="100"/>
                    <a:pt x="182" y="100"/>
                    <a:pt x="182" y="100"/>
                  </a:cubicBezTo>
                  <a:cubicBezTo>
                    <a:pt x="182" y="124"/>
                    <a:pt x="182" y="124"/>
                    <a:pt x="182" y="124"/>
                  </a:cubicBezTo>
                  <a:cubicBezTo>
                    <a:pt x="206" y="124"/>
                    <a:pt x="206" y="124"/>
                    <a:pt x="206" y="124"/>
                  </a:cubicBezTo>
                  <a:cubicBezTo>
                    <a:pt x="206" y="100"/>
                    <a:pt x="206" y="100"/>
                    <a:pt x="206" y="100"/>
                  </a:cubicBezTo>
                  <a:cubicBezTo>
                    <a:pt x="206" y="100"/>
                    <a:pt x="206" y="100"/>
                    <a:pt x="206" y="100"/>
                  </a:cubicBezTo>
                  <a:close/>
                  <a:moveTo>
                    <a:pt x="279" y="100"/>
                  </a:moveTo>
                  <a:cubicBezTo>
                    <a:pt x="255" y="100"/>
                    <a:pt x="255" y="100"/>
                    <a:pt x="255" y="100"/>
                  </a:cubicBezTo>
                  <a:cubicBezTo>
                    <a:pt x="255" y="124"/>
                    <a:pt x="255" y="124"/>
                    <a:pt x="255" y="124"/>
                  </a:cubicBezTo>
                  <a:cubicBezTo>
                    <a:pt x="279" y="124"/>
                    <a:pt x="279" y="124"/>
                    <a:pt x="279" y="124"/>
                  </a:cubicBezTo>
                  <a:cubicBezTo>
                    <a:pt x="279" y="100"/>
                    <a:pt x="279" y="100"/>
                    <a:pt x="279" y="100"/>
                  </a:cubicBezTo>
                  <a:cubicBezTo>
                    <a:pt x="279" y="100"/>
                    <a:pt x="279" y="100"/>
                    <a:pt x="279" y="100"/>
                  </a:cubicBezTo>
                  <a:close/>
                  <a:moveTo>
                    <a:pt x="388" y="100"/>
                  </a:moveTo>
                  <a:cubicBezTo>
                    <a:pt x="364" y="100"/>
                    <a:pt x="364" y="100"/>
                    <a:pt x="364" y="100"/>
                  </a:cubicBezTo>
                  <a:cubicBezTo>
                    <a:pt x="364" y="124"/>
                    <a:pt x="364" y="124"/>
                    <a:pt x="364" y="124"/>
                  </a:cubicBezTo>
                  <a:cubicBezTo>
                    <a:pt x="388" y="124"/>
                    <a:pt x="388" y="124"/>
                    <a:pt x="388" y="124"/>
                  </a:cubicBezTo>
                  <a:cubicBezTo>
                    <a:pt x="388" y="100"/>
                    <a:pt x="388" y="100"/>
                    <a:pt x="388" y="100"/>
                  </a:cubicBezTo>
                  <a:cubicBezTo>
                    <a:pt x="388" y="100"/>
                    <a:pt x="388" y="100"/>
                    <a:pt x="388" y="100"/>
                  </a:cubicBezTo>
                  <a:close/>
                  <a:moveTo>
                    <a:pt x="425" y="100"/>
                  </a:moveTo>
                  <a:cubicBezTo>
                    <a:pt x="401" y="100"/>
                    <a:pt x="401" y="100"/>
                    <a:pt x="401" y="100"/>
                  </a:cubicBezTo>
                  <a:cubicBezTo>
                    <a:pt x="401" y="124"/>
                    <a:pt x="401" y="124"/>
                    <a:pt x="401" y="124"/>
                  </a:cubicBezTo>
                  <a:cubicBezTo>
                    <a:pt x="425" y="124"/>
                    <a:pt x="425" y="124"/>
                    <a:pt x="425" y="124"/>
                  </a:cubicBezTo>
                  <a:cubicBezTo>
                    <a:pt x="425" y="100"/>
                    <a:pt x="425" y="100"/>
                    <a:pt x="425" y="100"/>
                  </a:cubicBezTo>
                  <a:cubicBezTo>
                    <a:pt x="425" y="100"/>
                    <a:pt x="425" y="100"/>
                    <a:pt x="425" y="100"/>
                  </a:cubicBezTo>
                  <a:close/>
                  <a:moveTo>
                    <a:pt x="61" y="67"/>
                  </a:moveTo>
                  <a:cubicBezTo>
                    <a:pt x="37" y="67"/>
                    <a:pt x="37" y="67"/>
                    <a:pt x="37" y="67"/>
                  </a:cubicBezTo>
                  <a:cubicBezTo>
                    <a:pt x="37" y="90"/>
                    <a:pt x="37" y="90"/>
                    <a:pt x="37" y="90"/>
                  </a:cubicBezTo>
                  <a:cubicBezTo>
                    <a:pt x="61" y="90"/>
                    <a:pt x="61" y="90"/>
                    <a:pt x="61" y="90"/>
                  </a:cubicBezTo>
                  <a:cubicBezTo>
                    <a:pt x="61" y="67"/>
                    <a:pt x="61" y="67"/>
                    <a:pt x="61" y="67"/>
                  </a:cubicBezTo>
                  <a:cubicBezTo>
                    <a:pt x="61" y="67"/>
                    <a:pt x="61" y="67"/>
                    <a:pt x="61" y="67"/>
                  </a:cubicBezTo>
                  <a:close/>
                  <a:moveTo>
                    <a:pt x="170" y="67"/>
                  </a:moveTo>
                  <a:cubicBezTo>
                    <a:pt x="146" y="67"/>
                    <a:pt x="146" y="67"/>
                    <a:pt x="146" y="67"/>
                  </a:cubicBezTo>
                  <a:cubicBezTo>
                    <a:pt x="146" y="90"/>
                    <a:pt x="146" y="90"/>
                    <a:pt x="146" y="90"/>
                  </a:cubicBezTo>
                  <a:cubicBezTo>
                    <a:pt x="170" y="90"/>
                    <a:pt x="170" y="90"/>
                    <a:pt x="170" y="90"/>
                  </a:cubicBezTo>
                  <a:cubicBezTo>
                    <a:pt x="170" y="67"/>
                    <a:pt x="170" y="67"/>
                    <a:pt x="170" y="67"/>
                  </a:cubicBezTo>
                  <a:cubicBezTo>
                    <a:pt x="170" y="67"/>
                    <a:pt x="170" y="67"/>
                    <a:pt x="170" y="67"/>
                  </a:cubicBezTo>
                  <a:close/>
                  <a:moveTo>
                    <a:pt x="206" y="67"/>
                  </a:moveTo>
                  <a:cubicBezTo>
                    <a:pt x="182" y="67"/>
                    <a:pt x="182" y="67"/>
                    <a:pt x="182" y="67"/>
                  </a:cubicBezTo>
                  <a:cubicBezTo>
                    <a:pt x="182" y="90"/>
                    <a:pt x="182" y="90"/>
                    <a:pt x="182" y="90"/>
                  </a:cubicBezTo>
                  <a:cubicBezTo>
                    <a:pt x="206" y="90"/>
                    <a:pt x="206" y="90"/>
                    <a:pt x="206" y="90"/>
                  </a:cubicBezTo>
                  <a:cubicBezTo>
                    <a:pt x="206" y="67"/>
                    <a:pt x="206" y="67"/>
                    <a:pt x="206" y="67"/>
                  </a:cubicBezTo>
                  <a:cubicBezTo>
                    <a:pt x="206" y="67"/>
                    <a:pt x="206" y="67"/>
                    <a:pt x="206" y="67"/>
                  </a:cubicBezTo>
                  <a:close/>
                  <a:moveTo>
                    <a:pt x="279" y="67"/>
                  </a:moveTo>
                  <a:cubicBezTo>
                    <a:pt x="255" y="67"/>
                    <a:pt x="255" y="67"/>
                    <a:pt x="255" y="67"/>
                  </a:cubicBezTo>
                  <a:cubicBezTo>
                    <a:pt x="255" y="90"/>
                    <a:pt x="255" y="90"/>
                    <a:pt x="255" y="90"/>
                  </a:cubicBezTo>
                  <a:cubicBezTo>
                    <a:pt x="279" y="90"/>
                    <a:pt x="279" y="90"/>
                    <a:pt x="279" y="90"/>
                  </a:cubicBezTo>
                  <a:cubicBezTo>
                    <a:pt x="279" y="67"/>
                    <a:pt x="279" y="67"/>
                    <a:pt x="279" y="67"/>
                  </a:cubicBezTo>
                  <a:cubicBezTo>
                    <a:pt x="279" y="67"/>
                    <a:pt x="279" y="67"/>
                    <a:pt x="279" y="67"/>
                  </a:cubicBezTo>
                  <a:close/>
                  <a:moveTo>
                    <a:pt x="680" y="368"/>
                  </a:moveTo>
                  <a:cubicBezTo>
                    <a:pt x="656" y="368"/>
                    <a:pt x="656" y="368"/>
                    <a:pt x="656" y="368"/>
                  </a:cubicBezTo>
                  <a:cubicBezTo>
                    <a:pt x="656" y="392"/>
                    <a:pt x="656" y="392"/>
                    <a:pt x="656" y="392"/>
                  </a:cubicBezTo>
                  <a:cubicBezTo>
                    <a:pt x="680" y="392"/>
                    <a:pt x="680" y="392"/>
                    <a:pt x="680" y="392"/>
                  </a:cubicBezTo>
                  <a:cubicBezTo>
                    <a:pt x="680" y="368"/>
                    <a:pt x="680" y="368"/>
                    <a:pt x="680" y="368"/>
                  </a:cubicBezTo>
                  <a:cubicBezTo>
                    <a:pt x="680" y="368"/>
                    <a:pt x="680" y="368"/>
                    <a:pt x="680" y="368"/>
                  </a:cubicBezTo>
                  <a:close/>
                  <a:moveTo>
                    <a:pt x="717" y="368"/>
                  </a:moveTo>
                  <a:cubicBezTo>
                    <a:pt x="693" y="368"/>
                    <a:pt x="693" y="368"/>
                    <a:pt x="693" y="368"/>
                  </a:cubicBezTo>
                  <a:cubicBezTo>
                    <a:pt x="693" y="392"/>
                    <a:pt x="693" y="392"/>
                    <a:pt x="693" y="392"/>
                  </a:cubicBezTo>
                  <a:cubicBezTo>
                    <a:pt x="717" y="392"/>
                    <a:pt x="717" y="392"/>
                    <a:pt x="717" y="392"/>
                  </a:cubicBezTo>
                  <a:cubicBezTo>
                    <a:pt x="717" y="368"/>
                    <a:pt x="717" y="368"/>
                    <a:pt x="717" y="368"/>
                  </a:cubicBezTo>
                  <a:cubicBezTo>
                    <a:pt x="717" y="368"/>
                    <a:pt x="717" y="368"/>
                    <a:pt x="717" y="368"/>
                  </a:cubicBezTo>
                  <a:close/>
                  <a:moveTo>
                    <a:pt x="753" y="368"/>
                  </a:moveTo>
                  <a:cubicBezTo>
                    <a:pt x="729" y="368"/>
                    <a:pt x="729" y="368"/>
                    <a:pt x="729" y="368"/>
                  </a:cubicBezTo>
                  <a:cubicBezTo>
                    <a:pt x="729" y="392"/>
                    <a:pt x="729" y="392"/>
                    <a:pt x="729" y="392"/>
                  </a:cubicBezTo>
                  <a:cubicBezTo>
                    <a:pt x="753" y="392"/>
                    <a:pt x="753" y="392"/>
                    <a:pt x="753" y="392"/>
                  </a:cubicBezTo>
                  <a:cubicBezTo>
                    <a:pt x="753" y="368"/>
                    <a:pt x="753" y="368"/>
                    <a:pt x="753" y="368"/>
                  </a:cubicBezTo>
                  <a:cubicBezTo>
                    <a:pt x="753" y="368"/>
                    <a:pt x="753" y="368"/>
                    <a:pt x="753" y="368"/>
                  </a:cubicBezTo>
                  <a:close/>
                  <a:moveTo>
                    <a:pt x="789" y="368"/>
                  </a:moveTo>
                  <a:cubicBezTo>
                    <a:pt x="766" y="368"/>
                    <a:pt x="766" y="368"/>
                    <a:pt x="766" y="368"/>
                  </a:cubicBezTo>
                  <a:cubicBezTo>
                    <a:pt x="766" y="392"/>
                    <a:pt x="766" y="392"/>
                    <a:pt x="766" y="392"/>
                  </a:cubicBezTo>
                  <a:cubicBezTo>
                    <a:pt x="789" y="392"/>
                    <a:pt x="789" y="392"/>
                    <a:pt x="789" y="392"/>
                  </a:cubicBezTo>
                  <a:cubicBezTo>
                    <a:pt x="789" y="368"/>
                    <a:pt x="789" y="368"/>
                    <a:pt x="789" y="368"/>
                  </a:cubicBezTo>
                  <a:cubicBezTo>
                    <a:pt x="789" y="368"/>
                    <a:pt x="789" y="368"/>
                    <a:pt x="789" y="368"/>
                  </a:cubicBezTo>
                  <a:close/>
                  <a:moveTo>
                    <a:pt x="680" y="335"/>
                  </a:moveTo>
                  <a:cubicBezTo>
                    <a:pt x="656" y="335"/>
                    <a:pt x="656" y="335"/>
                    <a:pt x="656" y="335"/>
                  </a:cubicBezTo>
                  <a:cubicBezTo>
                    <a:pt x="656" y="358"/>
                    <a:pt x="656" y="358"/>
                    <a:pt x="656" y="358"/>
                  </a:cubicBezTo>
                  <a:cubicBezTo>
                    <a:pt x="680" y="358"/>
                    <a:pt x="680" y="358"/>
                    <a:pt x="680" y="358"/>
                  </a:cubicBezTo>
                  <a:cubicBezTo>
                    <a:pt x="680" y="335"/>
                    <a:pt x="680" y="335"/>
                    <a:pt x="680" y="335"/>
                  </a:cubicBezTo>
                  <a:cubicBezTo>
                    <a:pt x="680" y="335"/>
                    <a:pt x="680" y="335"/>
                    <a:pt x="680" y="335"/>
                  </a:cubicBezTo>
                  <a:close/>
                  <a:moveTo>
                    <a:pt x="717" y="335"/>
                  </a:moveTo>
                  <a:cubicBezTo>
                    <a:pt x="693" y="335"/>
                    <a:pt x="693" y="335"/>
                    <a:pt x="693" y="335"/>
                  </a:cubicBezTo>
                  <a:cubicBezTo>
                    <a:pt x="693" y="358"/>
                    <a:pt x="693" y="358"/>
                    <a:pt x="693" y="358"/>
                  </a:cubicBezTo>
                  <a:cubicBezTo>
                    <a:pt x="717" y="358"/>
                    <a:pt x="717" y="358"/>
                    <a:pt x="717" y="358"/>
                  </a:cubicBezTo>
                  <a:cubicBezTo>
                    <a:pt x="717" y="335"/>
                    <a:pt x="717" y="335"/>
                    <a:pt x="717" y="335"/>
                  </a:cubicBezTo>
                  <a:cubicBezTo>
                    <a:pt x="717" y="335"/>
                    <a:pt x="717" y="335"/>
                    <a:pt x="717" y="335"/>
                  </a:cubicBezTo>
                  <a:close/>
                  <a:moveTo>
                    <a:pt x="753" y="335"/>
                  </a:moveTo>
                  <a:cubicBezTo>
                    <a:pt x="729" y="335"/>
                    <a:pt x="729" y="335"/>
                    <a:pt x="729" y="335"/>
                  </a:cubicBezTo>
                  <a:cubicBezTo>
                    <a:pt x="729" y="358"/>
                    <a:pt x="729" y="358"/>
                    <a:pt x="729" y="358"/>
                  </a:cubicBezTo>
                  <a:cubicBezTo>
                    <a:pt x="753" y="358"/>
                    <a:pt x="753" y="358"/>
                    <a:pt x="753" y="358"/>
                  </a:cubicBezTo>
                  <a:cubicBezTo>
                    <a:pt x="753" y="335"/>
                    <a:pt x="753" y="335"/>
                    <a:pt x="753" y="335"/>
                  </a:cubicBezTo>
                  <a:cubicBezTo>
                    <a:pt x="753" y="335"/>
                    <a:pt x="753" y="335"/>
                    <a:pt x="753" y="335"/>
                  </a:cubicBezTo>
                  <a:close/>
                  <a:moveTo>
                    <a:pt x="789" y="335"/>
                  </a:moveTo>
                  <a:cubicBezTo>
                    <a:pt x="766" y="335"/>
                    <a:pt x="766" y="335"/>
                    <a:pt x="766" y="335"/>
                  </a:cubicBezTo>
                  <a:cubicBezTo>
                    <a:pt x="766" y="358"/>
                    <a:pt x="766" y="358"/>
                    <a:pt x="766" y="358"/>
                  </a:cubicBezTo>
                  <a:cubicBezTo>
                    <a:pt x="789" y="358"/>
                    <a:pt x="789" y="358"/>
                    <a:pt x="789" y="358"/>
                  </a:cubicBezTo>
                  <a:cubicBezTo>
                    <a:pt x="789" y="335"/>
                    <a:pt x="789" y="335"/>
                    <a:pt x="789" y="335"/>
                  </a:cubicBezTo>
                  <a:cubicBezTo>
                    <a:pt x="789" y="335"/>
                    <a:pt x="789" y="335"/>
                    <a:pt x="789" y="335"/>
                  </a:cubicBezTo>
                  <a:close/>
                  <a:moveTo>
                    <a:pt x="680" y="301"/>
                  </a:moveTo>
                  <a:cubicBezTo>
                    <a:pt x="656" y="301"/>
                    <a:pt x="656" y="301"/>
                    <a:pt x="656" y="301"/>
                  </a:cubicBezTo>
                  <a:cubicBezTo>
                    <a:pt x="656" y="325"/>
                    <a:pt x="656" y="325"/>
                    <a:pt x="656" y="325"/>
                  </a:cubicBezTo>
                  <a:cubicBezTo>
                    <a:pt x="680" y="325"/>
                    <a:pt x="680" y="325"/>
                    <a:pt x="680" y="325"/>
                  </a:cubicBezTo>
                  <a:cubicBezTo>
                    <a:pt x="680" y="301"/>
                    <a:pt x="680" y="301"/>
                    <a:pt x="680" y="301"/>
                  </a:cubicBezTo>
                  <a:cubicBezTo>
                    <a:pt x="680" y="301"/>
                    <a:pt x="680" y="301"/>
                    <a:pt x="680" y="301"/>
                  </a:cubicBezTo>
                  <a:close/>
                  <a:moveTo>
                    <a:pt x="717" y="301"/>
                  </a:moveTo>
                  <a:cubicBezTo>
                    <a:pt x="693" y="301"/>
                    <a:pt x="693" y="301"/>
                    <a:pt x="693" y="301"/>
                  </a:cubicBezTo>
                  <a:cubicBezTo>
                    <a:pt x="693" y="325"/>
                    <a:pt x="693" y="325"/>
                    <a:pt x="693" y="325"/>
                  </a:cubicBezTo>
                  <a:cubicBezTo>
                    <a:pt x="717" y="325"/>
                    <a:pt x="717" y="325"/>
                    <a:pt x="717" y="325"/>
                  </a:cubicBezTo>
                  <a:cubicBezTo>
                    <a:pt x="717" y="301"/>
                    <a:pt x="717" y="301"/>
                    <a:pt x="717" y="301"/>
                  </a:cubicBezTo>
                  <a:cubicBezTo>
                    <a:pt x="717" y="301"/>
                    <a:pt x="717" y="301"/>
                    <a:pt x="717" y="301"/>
                  </a:cubicBezTo>
                  <a:close/>
                  <a:moveTo>
                    <a:pt x="753" y="301"/>
                  </a:moveTo>
                  <a:cubicBezTo>
                    <a:pt x="729" y="301"/>
                    <a:pt x="729" y="301"/>
                    <a:pt x="729" y="301"/>
                  </a:cubicBezTo>
                  <a:cubicBezTo>
                    <a:pt x="729" y="325"/>
                    <a:pt x="729" y="325"/>
                    <a:pt x="729" y="325"/>
                  </a:cubicBezTo>
                  <a:cubicBezTo>
                    <a:pt x="753" y="325"/>
                    <a:pt x="753" y="325"/>
                    <a:pt x="753" y="325"/>
                  </a:cubicBezTo>
                  <a:cubicBezTo>
                    <a:pt x="753" y="301"/>
                    <a:pt x="753" y="301"/>
                    <a:pt x="753" y="301"/>
                  </a:cubicBezTo>
                  <a:cubicBezTo>
                    <a:pt x="753" y="301"/>
                    <a:pt x="753" y="301"/>
                    <a:pt x="753" y="301"/>
                  </a:cubicBezTo>
                  <a:close/>
                  <a:moveTo>
                    <a:pt x="789" y="301"/>
                  </a:moveTo>
                  <a:cubicBezTo>
                    <a:pt x="766" y="301"/>
                    <a:pt x="766" y="301"/>
                    <a:pt x="766" y="301"/>
                  </a:cubicBezTo>
                  <a:cubicBezTo>
                    <a:pt x="766" y="325"/>
                    <a:pt x="766" y="325"/>
                    <a:pt x="766" y="325"/>
                  </a:cubicBezTo>
                  <a:cubicBezTo>
                    <a:pt x="789" y="325"/>
                    <a:pt x="789" y="325"/>
                    <a:pt x="789" y="325"/>
                  </a:cubicBezTo>
                  <a:cubicBezTo>
                    <a:pt x="789" y="301"/>
                    <a:pt x="789" y="301"/>
                    <a:pt x="789" y="301"/>
                  </a:cubicBezTo>
                  <a:cubicBezTo>
                    <a:pt x="789" y="301"/>
                    <a:pt x="789" y="301"/>
                    <a:pt x="789" y="301"/>
                  </a:cubicBezTo>
                  <a:close/>
                  <a:moveTo>
                    <a:pt x="680" y="268"/>
                  </a:moveTo>
                  <a:cubicBezTo>
                    <a:pt x="656" y="268"/>
                    <a:pt x="656" y="268"/>
                    <a:pt x="656" y="268"/>
                  </a:cubicBezTo>
                  <a:cubicBezTo>
                    <a:pt x="656" y="291"/>
                    <a:pt x="656" y="291"/>
                    <a:pt x="656" y="291"/>
                  </a:cubicBezTo>
                  <a:cubicBezTo>
                    <a:pt x="680" y="291"/>
                    <a:pt x="680" y="291"/>
                    <a:pt x="680" y="291"/>
                  </a:cubicBezTo>
                  <a:cubicBezTo>
                    <a:pt x="680" y="268"/>
                    <a:pt x="680" y="268"/>
                    <a:pt x="680" y="268"/>
                  </a:cubicBezTo>
                  <a:cubicBezTo>
                    <a:pt x="680" y="268"/>
                    <a:pt x="680" y="268"/>
                    <a:pt x="680" y="268"/>
                  </a:cubicBezTo>
                  <a:close/>
                  <a:moveTo>
                    <a:pt x="717" y="268"/>
                  </a:moveTo>
                  <a:cubicBezTo>
                    <a:pt x="693" y="268"/>
                    <a:pt x="693" y="268"/>
                    <a:pt x="693" y="268"/>
                  </a:cubicBezTo>
                  <a:cubicBezTo>
                    <a:pt x="693" y="291"/>
                    <a:pt x="693" y="291"/>
                    <a:pt x="693" y="291"/>
                  </a:cubicBezTo>
                  <a:cubicBezTo>
                    <a:pt x="717" y="291"/>
                    <a:pt x="717" y="291"/>
                    <a:pt x="717" y="291"/>
                  </a:cubicBezTo>
                  <a:cubicBezTo>
                    <a:pt x="717" y="268"/>
                    <a:pt x="717" y="268"/>
                    <a:pt x="717" y="268"/>
                  </a:cubicBezTo>
                  <a:cubicBezTo>
                    <a:pt x="717" y="268"/>
                    <a:pt x="717" y="268"/>
                    <a:pt x="717" y="268"/>
                  </a:cubicBezTo>
                  <a:close/>
                  <a:moveTo>
                    <a:pt x="753" y="268"/>
                  </a:moveTo>
                  <a:cubicBezTo>
                    <a:pt x="729" y="268"/>
                    <a:pt x="729" y="268"/>
                    <a:pt x="729" y="268"/>
                  </a:cubicBezTo>
                  <a:cubicBezTo>
                    <a:pt x="729" y="291"/>
                    <a:pt x="729" y="291"/>
                    <a:pt x="729" y="291"/>
                  </a:cubicBezTo>
                  <a:cubicBezTo>
                    <a:pt x="753" y="291"/>
                    <a:pt x="753" y="291"/>
                    <a:pt x="753" y="291"/>
                  </a:cubicBezTo>
                  <a:cubicBezTo>
                    <a:pt x="753" y="268"/>
                    <a:pt x="753" y="268"/>
                    <a:pt x="753" y="268"/>
                  </a:cubicBezTo>
                  <a:cubicBezTo>
                    <a:pt x="753" y="268"/>
                    <a:pt x="753" y="268"/>
                    <a:pt x="753" y="268"/>
                  </a:cubicBezTo>
                  <a:close/>
                  <a:moveTo>
                    <a:pt x="789" y="268"/>
                  </a:moveTo>
                  <a:cubicBezTo>
                    <a:pt x="766" y="268"/>
                    <a:pt x="766" y="268"/>
                    <a:pt x="766" y="268"/>
                  </a:cubicBezTo>
                  <a:cubicBezTo>
                    <a:pt x="766" y="291"/>
                    <a:pt x="766" y="291"/>
                    <a:pt x="766" y="291"/>
                  </a:cubicBezTo>
                  <a:cubicBezTo>
                    <a:pt x="789" y="291"/>
                    <a:pt x="789" y="291"/>
                    <a:pt x="789" y="291"/>
                  </a:cubicBezTo>
                  <a:cubicBezTo>
                    <a:pt x="789" y="268"/>
                    <a:pt x="789" y="268"/>
                    <a:pt x="789" y="268"/>
                  </a:cubicBezTo>
                  <a:cubicBezTo>
                    <a:pt x="789" y="268"/>
                    <a:pt x="789" y="268"/>
                    <a:pt x="789" y="268"/>
                  </a:cubicBezTo>
                  <a:close/>
                  <a:moveTo>
                    <a:pt x="680" y="234"/>
                  </a:moveTo>
                  <a:cubicBezTo>
                    <a:pt x="656" y="234"/>
                    <a:pt x="656" y="234"/>
                    <a:pt x="656" y="234"/>
                  </a:cubicBezTo>
                  <a:cubicBezTo>
                    <a:pt x="656" y="258"/>
                    <a:pt x="656" y="258"/>
                    <a:pt x="656" y="258"/>
                  </a:cubicBezTo>
                  <a:cubicBezTo>
                    <a:pt x="680" y="258"/>
                    <a:pt x="680" y="258"/>
                    <a:pt x="680" y="258"/>
                  </a:cubicBezTo>
                  <a:cubicBezTo>
                    <a:pt x="680" y="234"/>
                    <a:pt x="680" y="234"/>
                    <a:pt x="680" y="234"/>
                  </a:cubicBezTo>
                  <a:cubicBezTo>
                    <a:pt x="680" y="234"/>
                    <a:pt x="680" y="234"/>
                    <a:pt x="680" y="234"/>
                  </a:cubicBezTo>
                  <a:close/>
                  <a:moveTo>
                    <a:pt x="717" y="234"/>
                  </a:moveTo>
                  <a:cubicBezTo>
                    <a:pt x="693" y="234"/>
                    <a:pt x="693" y="234"/>
                    <a:pt x="693" y="234"/>
                  </a:cubicBezTo>
                  <a:cubicBezTo>
                    <a:pt x="693" y="258"/>
                    <a:pt x="693" y="258"/>
                    <a:pt x="693" y="258"/>
                  </a:cubicBezTo>
                  <a:cubicBezTo>
                    <a:pt x="717" y="258"/>
                    <a:pt x="717" y="258"/>
                    <a:pt x="717" y="258"/>
                  </a:cubicBezTo>
                  <a:cubicBezTo>
                    <a:pt x="717" y="234"/>
                    <a:pt x="717" y="234"/>
                    <a:pt x="717" y="234"/>
                  </a:cubicBezTo>
                  <a:cubicBezTo>
                    <a:pt x="717" y="234"/>
                    <a:pt x="717" y="234"/>
                    <a:pt x="717" y="234"/>
                  </a:cubicBezTo>
                  <a:close/>
                  <a:moveTo>
                    <a:pt x="753" y="234"/>
                  </a:moveTo>
                  <a:cubicBezTo>
                    <a:pt x="729" y="234"/>
                    <a:pt x="729" y="234"/>
                    <a:pt x="729" y="234"/>
                  </a:cubicBezTo>
                  <a:cubicBezTo>
                    <a:pt x="729" y="258"/>
                    <a:pt x="729" y="258"/>
                    <a:pt x="729" y="258"/>
                  </a:cubicBezTo>
                  <a:cubicBezTo>
                    <a:pt x="753" y="258"/>
                    <a:pt x="753" y="258"/>
                    <a:pt x="753" y="258"/>
                  </a:cubicBezTo>
                  <a:cubicBezTo>
                    <a:pt x="753" y="234"/>
                    <a:pt x="753" y="234"/>
                    <a:pt x="753" y="234"/>
                  </a:cubicBezTo>
                  <a:cubicBezTo>
                    <a:pt x="753" y="234"/>
                    <a:pt x="753" y="234"/>
                    <a:pt x="753" y="234"/>
                  </a:cubicBezTo>
                  <a:close/>
                  <a:moveTo>
                    <a:pt x="789" y="234"/>
                  </a:moveTo>
                  <a:cubicBezTo>
                    <a:pt x="766" y="234"/>
                    <a:pt x="766" y="234"/>
                    <a:pt x="766" y="234"/>
                  </a:cubicBezTo>
                  <a:cubicBezTo>
                    <a:pt x="766" y="258"/>
                    <a:pt x="766" y="258"/>
                    <a:pt x="766" y="258"/>
                  </a:cubicBezTo>
                  <a:cubicBezTo>
                    <a:pt x="789" y="258"/>
                    <a:pt x="789" y="258"/>
                    <a:pt x="789" y="258"/>
                  </a:cubicBezTo>
                  <a:cubicBezTo>
                    <a:pt x="789" y="234"/>
                    <a:pt x="789" y="234"/>
                    <a:pt x="789" y="234"/>
                  </a:cubicBezTo>
                  <a:cubicBezTo>
                    <a:pt x="789" y="234"/>
                    <a:pt x="789" y="234"/>
                    <a:pt x="789" y="234"/>
                  </a:cubicBezTo>
                  <a:close/>
                  <a:moveTo>
                    <a:pt x="680" y="201"/>
                  </a:moveTo>
                  <a:cubicBezTo>
                    <a:pt x="656" y="201"/>
                    <a:pt x="656" y="201"/>
                    <a:pt x="656" y="201"/>
                  </a:cubicBezTo>
                  <a:cubicBezTo>
                    <a:pt x="656" y="225"/>
                    <a:pt x="656" y="225"/>
                    <a:pt x="656" y="225"/>
                  </a:cubicBezTo>
                  <a:cubicBezTo>
                    <a:pt x="680" y="225"/>
                    <a:pt x="680" y="225"/>
                    <a:pt x="680" y="225"/>
                  </a:cubicBezTo>
                  <a:cubicBezTo>
                    <a:pt x="680" y="201"/>
                    <a:pt x="680" y="201"/>
                    <a:pt x="680" y="201"/>
                  </a:cubicBezTo>
                  <a:cubicBezTo>
                    <a:pt x="680" y="201"/>
                    <a:pt x="680" y="201"/>
                    <a:pt x="680" y="201"/>
                  </a:cubicBezTo>
                  <a:close/>
                  <a:moveTo>
                    <a:pt x="717" y="201"/>
                  </a:moveTo>
                  <a:cubicBezTo>
                    <a:pt x="693" y="201"/>
                    <a:pt x="693" y="201"/>
                    <a:pt x="693" y="201"/>
                  </a:cubicBezTo>
                  <a:cubicBezTo>
                    <a:pt x="693" y="225"/>
                    <a:pt x="693" y="225"/>
                    <a:pt x="693" y="225"/>
                  </a:cubicBezTo>
                  <a:cubicBezTo>
                    <a:pt x="717" y="225"/>
                    <a:pt x="717" y="225"/>
                    <a:pt x="717" y="225"/>
                  </a:cubicBezTo>
                  <a:cubicBezTo>
                    <a:pt x="717" y="201"/>
                    <a:pt x="717" y="201"/>
                    <a:pt x="717" y="201"/>
                  </a:cubicBezTo>
                  <a:cubicBezTo>
                    <a:pt x="717" y="201"/>
                    <a:pt x="717" y="201"/>
                    <a:pt x="717" y="201"/>
                  </a:cubicBezTo>
                  <a:close/>
                  <a:moveTo>
                    <a:pt x="753" y="201"/>
                  </a:moveTo>
                  <a:cubicBezTo>
                    <a:pt x="729" y="201"/>
                    <a:pt x="729" y="201"/>
                    <a:pt x="729" y="201"/>
                  </a:cubicBezTo>
                  <a:cubicBezTo>
                    <a:pt x="729" y="225"/>
                    <a:pt x="729" y="225"/>
                    <a:pt x="729" y="225"/>
                  </a:cubicBezTo>
                  <a:cubicBezTo>
                    <a:pt x="753" y="225"/>
                    <a:pt x="753" y="225"/>
                    <a:pt x="753" y="225"/>
                  </a:cubicBezTo>
                  <a:cubicBezTo>
                    <a:pt x="753" y="201"/>
                    <a:pt x="753" y="201"/>
                    <a:pt x="753" y="201"/>
                  </a:cubicBezTo>
                  <a:cubicBezTo>
                    <a:pt x="753" y="201"/>
                    <a:pt x="753" y="201"/>
                    <a:pt x="753" y="201"/>
                  </a:cubicBezTo>
                  <a:close/>
                  <a:moveTo>
                    <a:pt x="789" y="201"/>
                  </a:moveTo>
                  <a:cubicBezTo>
                    <a:pt x="766" y="201"/>
                    <a:pt x="766" y="201"/>
                    <a:pt x="766" y="201"/>
                  </a:cubicBezTo>
                  <a:cubicBezTo>
                    <a:pt x="766" y="225"/>
                    <a:pt x="766" y="225"/>
                    <a:pt x="766" y="225"/>
                  </a:cubicBezTo>
                  <a:cubicBezTo>
                    <a:pt x="789" y="225"/>
                    <a:pt x="789" y="225"/>
                    <a:pt x="789" y="225"/>
                  </a:cubicBezTo>
                  <a:cubicBezTo>
                    <a:pt x="789" y="201"/>
                    <a:pt x="789" y="201"/>
                    <a:pt x="789" y="201"/>
                  </a:cubicBezTo>
                  <a:cubicBezTo>
                    <a:pt x="789" y="201"/>
                    <a:pt x="789" y="201"/>
                    <a:pt x="789" y="201"/>
                  </a:cubicBezTo>
                  <a:close/>
                  <a:moveTo>
                    <a:pt x="680" y="168"/>
                  </a:moveTo>
                  <a:cubicBezTo>
                    <a:pt x="656" y="168"/>
                    <a:pt x="656" y="168"/>
                    <a:pt x="656" y="168"/>
                  </a:cubicBezTo>
                  <a:cubicBezTo>
                    <a:pt x="656" y="191"/>
                    <a:pt x="656" y="191"/>
                    <a:pt x="656" y="191"/>
                  </a:cubicBezTo>
                  <a:cubicBezTo>
                    <a:pt x="680" y="191"/>
                    <a:pt x="680" y="191"/>
                    <a:pt x="680" y="191"/>
                  </a:cubicBezTo>
                  <a:cubicBezTo>
                    <a:pt x="680" y="168"/>
                    <a:pt x="680" y="168"/>
                    <a:pt x="680" y="168"/>
                  </a:cubicBezTo>
                  <a:cubicBezTo>
                    <a:pt x="680" y="168"/>
                    <a:pt x="680" y="168"/>
                    <a:pt x="680" y="168"/>
                  </a:cubicBezTo>
                  <a:close/>
                  <a:moveTo>
                    <a:pt x="717" y="168"/>
                  </a:moveTo>
                  <a:cubicBezTo>
                    <a:pt x="693" y="168"/>
                    <a:pt x="693" y="168"/>
                    <a:pt x="693" y="168"/>
                  </a:cubicBezTo>
                  <a:cubicBezTo>
                    <a:pt x="693" y="191"/>
                    <a:pt x="693" y="191"/>
                    <a:pt x="693" y="191"/>
                  </a:cubicBezTo>
                  <a:cubicBezTo>
                    <a:pt x="717" y="191"/>
                    <a:pt x="717" y="191"/>
                    <a:pt x="717" y="191"/>
                  </a:cubicBezTo>
                  <a:cubicBezTo>
                    <a:pt x="717" y="168"/>
                    <a:pt x="717" y="168"/>
                    <a:pt x="717" y="168"/>
                  </a:cubicBezTo>
                  <a:cubicBezTo>
                    <a:pt x="717" y="168"/>
                    <a:pt x="717" y="168"/>
                    <a:pt x="717" y="168"/>
                  </a:cubicBezTo>
                  <a:close/>
                  <a:moveTo>
                    <a:pt x="753" y="168"/>
                  </a:moveTo>
                  <a:cubicBezTo>
                    <a:pt x="729" y="168"/>
                    <a:pt x="729" y="168"/>
                    <a:pt x="729" y="168"/>
                  </a:cubicBezTo>
                  <a:cubicBezTo>
                    <a:pt x="729" y="191"/>
                    <a:pt x="729" y="191"/>
                    <a:pt x="729" y="191"/>
                  </a:cubicBezTo>
                  <a:cubicBezTo>
                    <a:pt x="753" y="191"/>
                    <a:pt x="753" y="191"/>
                    <a:pt x="753" y="191"/>
                  </a:cubicBezTo>
                  <a:cubicBezTo>
                    <a:pt x="753" y="168"/>
                    <a:pt x="753" y="168"/>
                    <a:pt x="753" y="168"/>
                  </a:cubicBezTo>
                  <a:cubicBezTo>
                    <a:pt x="753" y="168"/>
                    <a:pt x="753" y="168"/>
                    <a:pt x="753" y="168"/>
                  </a:cubicBezTo>
                  <a:close/>
                  <a:moveTo>
                    <a:pt x="680" y="134"/>
                  </a:moveTo>
                  <a:cubicBezTo>
                    <a:pt x="656" y="134"/>
                    <a:pt x="656" y="134"/>
                    <a:pt x="656" y="134"/>
                  </a:cubicBezTo>
                  <a:cubicBezTo>
                    <a:pt x="656" y="158"/>
                    <a:pt x="656" y="158"/>
                    <a:pt x="656" y="158"/>
                  </a:cubicBezTo>
                  <a:cubicBezTo>
                    <a:pt x="680" y="158"/>
                    <a:pt x="680" y="158"/>
                    <a:pt x="680" y="158"/>
                  </a:cubicBezTo>
                  <a:cubicBezTo>
                    <a:pt x="680" y="134"/>
                    <a:pt x="680" y="134"/>
                    <a:pt x="680" y="134"/>
                  </a:cubicBezTo>
                  <a:cubicBezTo>
                    <a:pt x="680" y="134"/>
                    <a:pt x="680" y="134"/>
                    <a:pt x="680" y="134"/>
                  </a:cubicBezTo>
                  <a:close/>
                  <a:moveTo>
                    <a:pt x="717" y="134"/>
                  </a:moveTo>
                  <a:cubicBezTo>
                    <a:pt x="693" y="134"/>
                    <a:pt x="693" y="134"/>
                    <a:pt x="693" y="134"/>
                  </a:cubicBezTo>
                  <a:cubicBezTo>
                    <a:pt x="693" y="158"/>
                    <a:pt x="693" y="158"/>
                    <a:pt x="693" y="158"/>
                  </a:cubicBezTo>
                  <a:cubicBezTo>
                    <a:pt x="717" y="158"/>
                    <a:pt x="717" y="158"/>
                    <a:pt x="717" y="158"/>
                  </a:cubicBezTo>
                  <a:cubicBezTo>
                    <a:pt x="717" y="134"/>
                    <a:pt x="717" y="134"/>
                    <a:pt x="717" y="134"/>
                  </a:cubicBezTo>
                  <a:cubicBezTo>
                    <a:pt x="717" y="134"/>
                    <a:pt x="717" y="134"/>
                    <a:pt x="717" y="134"/>
                  </a:cubicBezTo>
                  <a:close/>
                  <a:moveTo>
                    <a:pt x="753" y="134"/>
                  </a:moveTo>
                  <a:cubicBezTo>
                    <a:pt x="729" y="134"/>
                    <a:pt x="729" y="134"/>
                    <a:pt x="729" y="134"/>
                  </a:cubicBezTo>
                  <a:cubicBezTo>
                    <a:pt x="729" y="158"/>
                    <a:pt x="729" y="158"/>
                    <a:pt x="729" y="158"/>
                  </a:cubicBezTo>
                  <a:cubicBezTo>
                    <a:pt x="753" y="158"/>
                    <a:pt x="753" y="158"/>
                    <a:pt x="753" y="158"/>
                  </a:cubicBezTo>
                  <a:cubicBezTo>
                    <a:pt x="753" y="134"/>
                    <a:pt x="753" y="134"/>
                    <a:pt x="753" y="134"/>
                  </a:cubicBezTo>
                  <a:cubicBezTo>
                    <a:pt x="753" y="134"/>
                    <a:pt x="753" y="134"/>
                    <a:pt x="753" y="134"/>
                  </a:cubicBezTo>
                  <a:close/>
                  <a:moveTo>
                    <a:pt x="717" y="100"/>
                  </a:moveTo>
                  <a:cubicBezTo>
                    <a:pt x="693" y="100"/>
                    <a:pt x="693" y="100"/>
                    <a:pt x="693" y="100"/>
                  </a:cubicBezTo>
                  <a:cubicBezTo>
                    <a:pt x="693" y="124"/>
                    <a:pt x="693" y="124"/>
                    <a:pt x="693" y="124"/>
                  </a:cubicBezTo>
                  <a:cubicBezTo>
                    <a:pt x="717" y="124"/>
                    <a:pt x="717" y="124"/>
                    <a:pt x="717" y="124"/>
                  </a:cubicBezTo>
                  <a:cubicBezTo>
                    <a:pt x="717" y="100"/>
                    <a:pt x="717" y="100"/>
                    <a:pt x="717" y="100"/>
                  </a:cubicBezTo>
                  <a:cubicBezTo>
                    <a:pt x="717" y="100"/>
                    <a:pt x="717" y="100"/>
                    <a:pt x="717" y="100"/>
                  </a:cubicBezTo>
                  <a:close/>
                  <a:moveTo>
                    <a:pt x="717" y="67"/>
                  </a:moveTo>
                  <a:cubicBezTo>
                    <a:pt x="693" y="67"/>
                    <a:pt x="693" y="67"/>
                    <a:pt x="693" y="67"/>
                  </a:cubicBezTo>
                  <a:cubicBezTo>
                    <a:pt x="693" y="90"/>
                    <a:pt x="693" y="90"/>
                    <a:pt x="693" y="90"/>
                  </a:cubicBezTo>
                  <a:cubicBezTo>
                    <a:pt x="717" y="90"/>
                    <a:pt x="717" y="90"/>
                    <a:pt x="717" y="90"/>
                  </a:cubicBezTo>
                  <a:cubicBezTo>
                    <a:pt x="717" y="67"/>
                    <a:pt x="717" y="67"/>
                    <a:pt x="717" y="67"/>
                  </a:cubicBezTo>
                  <a:cubicBezTo>
                    <a:pt x="717" y="67"/>
                    <a:pt x="717" y="67"/>
                    <a:pt x="717" y="67"/>
                  </a:cubicBezTo>
                  <a:close/>
                  <a:moveTo>
                    <a:pt x="425" y="67"/>
                  </a:moveTo>
                  <a:cubicBezTo>
                    <a:pt x="401" y="67"/>
                    <a:pt x="401" y="67"/>
                    <a:pt x="401" y="67"/>
                  </a:cubicBezTo>
                  <a:cubicBezTo>
                    <a:pt x="401" y="90"/>
                    <a:pt x="401" y="90"/>
                    <a:pt x="401" y="90"/>
                  </a:cubicBezTo>
                  <a:cubicBezTo>
                    <a:pt x="425" y="90"/>
                    <a:pt x="425" y="90"/>
                    <a:pt x="425" y="90"/>
                  </a:cubicBezTo>
                  <a:cubicBezTo>
                    <a:pt x="425" y="67"/>
                    <a:pt x="425" y="67"/>
                    <a:pt x="425" y="67"/>
                  </a:cubicBezTo>
                  <a:cubicBezTo>
                    <a:pt x="425" y="67"/>
                    <a:pt x="425" y="67"/>
                    <a:pt x="425" y="67"/>
                  </a:cubicBezTo>
                  <a:close/>
                  <a:moveTo>
                    <a:pt x="61" y="33"/>
                  </a:moveTo>
                  <a:cubicBezTo>
                    <a:pt x="37" y="33"/>
                    <a:pt x="37" y="33"/>
                    <a:pt x="37" y="33"/>
                  </a:cubicBezTo>
                  <a:cubicBezTo>
                    <a:pt x="37" y="57"/>
                    <a:pt x="37" y="57"/>
                    <a:pt x="37" y="57"/>
                  </a:cubicBezTo>
                  <a:cubicBezTo>
                    <a:pt x="61" y="57"/>
                    <a:pt x="61" y="57"/>
                    <a:pt x="61" y="57"/>
                  </a:cubicBezTo>
                  <a:cubicBezTo>
                    <a:pt x="61" y="33"/>
                    <a:pt x="61" y="33"/>
                    <a:pt x="61" y="33"/>
                  </a:cubicBezTo>
                  <a:cubicBezTo>
                    <a:pt x="61" y="33"/>
                    <a:pt x="61" y="33"/>
                    <a:pt x="61" y="33"/>
                  </a:cubicBezTo>
                  <a:close/>
                  <a:moveTo>
                    <a:pt x="170" y="33"/>
                  </a:moveTo>
                  <a:cubicBezTo>
                    <a:pt x="146" y="33"/>
                    <a:pt x="146" y="33"/>
                    <a:pt x="146" y="33"/>
                  </a:cubicBezTo>
                  <a:cubicBezTo>
                    <a:pt x="146" y="57"/>
                    <a:pt x="146" y="57"/>
                    <a:pt x="146" y="57"/>
                  </a:cubicBezTo>
                  <a:cubicBezTo>
                    <a:pt x="170" y="57"/>
                    <a:pt x="170" y="57"/>
                    <a:pt x="170" y="57"/>
                  </a:cubicBezTo>
                  <a:cubicBezTo>
                    <a:pt x="170" y="33"/>
                    <a:pt x="170" y="33"/>
                    <a:pt x="170" y="33"/>
                  </a:cubicBezTo>
                  <a:cubicBezTo>
                    <a:pt x="170" y="33"/>
                    <a:pt x="170" y="33"/>
                    <a:pt x="170" y="33"/>
                  </a:cubicBezTo>
                  <a:close/>
                  <a:moveTo>
                    <a:pt x="61" y="0"/>
                  </a:moveTo>
                  <a:cubicBezTo>
                    <a:pt x="37" y="0"/>
                    <a:pt x="37" y="0"/>
                    <a:pt x="37" y="0"/>
                  </a:cubicBezTo>
                  <a:cubicBezTo>
                    <a:pt x="37" y="24"/>
                    <a:pt x="37" y="24"/>
                    <a:pt x="37" y="24"/>
                  </a:cubicBezTo>
                  <a:cubicBezTo>
                    <a:pt x="61" y="24"/>
                    <a:pt x="61" y="24"/>
                    <a:pt x="61" y="24"/>
                  </a:cubicBezTo>
                  <a:cubicBezTo>
                    <a:pt x="61" y="0"/>
                    <a:pt x="61" y="0"/>
                    <a:pt x="61" y="0"/>
                  </a:cubicBezTo>
                  <a:cubicBezTo>
                    <a:pt x="61" y="0"/>
                    <a:pt x="61" y="0"/>
                    <a:pt x="61" y="0"/>
                  </a:cubicBezTo>
                  <a:close/>
                  <a:moveTo>
                    <a:pt x="823" y="368"/>
                  </a:moveTo>
                  <a:cubicBezTo>
                    <a:pt x="799" y="368"/>
                    <a:pt x="799" y="368"/>
                    <a:pt x="799" y="368"/>
                  </a:cubicBezTo>
                  <a:cubicBezTo>
                    <a:pt x="799" y="392"/>
                    <a:pt x="799" y="392"/>
                    <a:pt x="799" y="392"/>
                  </a:cubicBezTo>
                  <a:cubicBezTo>
                    <a:pt x="823" y="392"/>
                    <a:pt x="823" y="392"/>
                    <a:pt x="823" y="392"/>
                  </a:cubicBezTo>
                  <a:cubicBezTo>
                    <a:pt x="823" y="368"/>
                    <a:pt x="823" y="368"/>
                    <a:pt x="823" y="368"/>
                  </a:cubicBezTo>
                  <a:cubicBezTo>
                    <a:pt x="823" y="368"/>
                    <a:pt x="823" y="368"/>
                    <a:pt x="823" y="368"/>
                  </a:cubicBezTo>
                  <a:close/>
                  <a:moveTo>
                    <a:pt x="859" y="368"/>
                  </a:moveTo>
                  <a:cubicBezTo>
                    <a:pt x="835" y="368"/>
                    <a:pt x="835" y="368"/>
                    <a:pt x="835" y="368"/>
                  </a:cubicBezTo>
                  <a:cubicBezTo>
                    <a:pt x="835" y="392"/>
                    <a:pt x="835" y="392"/>
                    <a:pt x="835" y="392"/>
                  </a:cubicBezTo>
                  <a:cubicBezTo>
                    <a:pt x="859" y="392"/>
                    <a:pt x="859" y="392"/>
                    <a:pt x="859" y="392"/>
                  </a:cubicBezTo>
                  <a:cubicBezTo>
                    <a:pt x="859" y="368"/>
                    <a:pt x="859" y="368"/>
                    <a:pt x="859" y="368"/>
                  </a:cubicBezTo>
                  <a:cubicBezTo>
                    <a:pt x="859" y="368"/>
                    <a:pt x="859" y="368"/>
                    <a:pt x="859" y="368"/>
                  </a:cubicBezTo>
                  <a:close/>
                  <a:moveTo>
                    <a:pt x="895" y="368"/>
                  </a:moveTo>
                  <a:cubicBezTo>
                    <a:pt x="872" y="368"/>
                    <a:pt x="872" y="368"/>
                    <a:pt x="872" y="368"/>
                  </a:cubicBezTo>
                  <a:cubicBezTo>
                    <a:pt x="872" y="392"/>
                    <a:pt x="872" y="392"/>
                    <a:pt x="872" y="392"/>
                  </a:cubicBezTo>
                  <a:cubicBezTo>
                    <a:pt x="895" y="392"/>
                    <a:pt x="895" y="392"/>
                    <a:pt x="895" y="392"/>
                  </a:cubicBezTo>
                  <a:cubicBezTo>
                    <a:pt x="895" y="368"/>
                    <a:pt x="895" y="368"/>
                    <a:pt x="895" y="368"/>
                  </a:cubicBezTo>
                  <a:cubicBezTo>
                    <a:pt x="895" y="368"/>
                    <a:pt x="895" y="368"/>
                    <a:pt x="895" y="368"/>
                  </a:cubicBezTo>
                  <a:close/>
                  <a:moveTo>
                    <a:pt x="932" y="368"/>
                  </a:moveTo>
                  <a:cubicBezTo>
                    <a:pt x="909" y="368"/>
                    <a:pt x="909" y="368"/>
                    <a:pt x="909" y="368"/>
                  </a:cubicBezTo>
                  <a:cubicBezTo>
                    <a:pt x="909" y="392"/>
                    <a:pt x="909" y="392"/>
                    <a:pt x="909" y="392"/>
                  </a:cubicBezTo>
                  <a:cubicBezTo>
                    <a:pt x="932" y="392"/>
                    <a:pt x="932" y="392"/>
                    <a:pt x="932" y="392"/>
                  </a:cubicBezTo>
                  <a:cubicBezTo>
                    <a:pt x="932" y="368"/>
                    <a:pt x="932" y="368"/>
                    <a:pt x="932" y="368"/>
                  </a:cubicBezTo>
                  <a:cubicBezTo>
                    <a:pt x="932" y="368"/>
                    <a:pt x="932" y="368"/>
                    <a:pt x="932" y="368"/>
                  </a:cubicBezTo>
                  <a:close/>
                  <a:moveTo>
                    <a:pt x="823" y="335"/>
                  </a:moveTo>
                  <a:cubicBezTo>
                    <a:pt x="799" y="335"/>
                    <a:pt x="799" y="335"/>
                    <a:pt x="799" y="335"/>
                  </a:cubicBezTo>
                  <a:cubicBezTo>
                    <a:pt x="799" y="358"/>
                    <a:pt x="799" y="358"/>
                    <a:pt x="799" y="358"/>
                  </a:cubicBezTo>
                  <a:cubicBezTo>
                    <a:pt x="823" y="358"/>
                    <a:pt x="823" y="358"/>
                    <a:pt x="823" y="358"/>
                  </a:cubicBezTo>
                  <a:cubicBezTo>
                    <a:pt x="823" y="335"/>
                    <a:pt x="823" y="335"/>
                    <a:pt x="823" y="335"/>
                  </a:cubicBezTo>
                  <a:cubicBezTo>
                    <a:pt x="823" y="335"/>
                    <a:pt x="823" y="335"/>
                    <a:pt x="823" y="335"/>
                  </a:cubicBezTo>
                  <a:close/>
                  <a:moveTo>
                    <a:pt x="859" y="335"/>
                  </a:moveTo>
                  <a:cubicBezTo>
                    <a:pt x="835" y="335"/>
                    <a:pt x="835" y="335"/>
                    <a:pt x="835" y="335"/>
                  </a:cubicBezTo>
                  <a:cubicBezTo>
                    <a:pt x="835" y="358"/>
                    <a:pt x="835" y="358"/>
                    <a:pt x="835" y="358"/>
                  </a:cubicBezTo>
                  <a:cubicBezTo>
                    <a:pt x="859" y="358"/>
                    <a:pt x="859" y="358"/>
                    <a:pt x="859" y="358"/>
                  </a:cubicBezTo>
                  <a:cubicBezTo>
                    <a:pt x="859" y="335"/>
                    <a:pt x="859" y="335"/>
                    <a:pt x="859" y="335"/>
                  </a:cubicBezTo>
                  <a:cubicBezTo>
                    <a:pt x="859" y="335"/>
                    <a:pt x="859" y="335"/>
                    <a:pt x="859" y="335"/>
                  </a:cubicBezTo>
                  <a:close/>
                  <a:moveTo>
                    <a:pt x="895" y="335"/>
                  </a:moveTo>
                  <a:cubicBezTo>
                    <a:pt x="872" y="335"/>
                    <a:pt x="872" y="335"/>
                    <a:pt x="872" y="335"/>
                  </a:cubicBezTo>
                  <a:cubicBezTo>
                    <a:pt x="872" y="358"/>
                    <a:pt x="872" y="358"/>
                    <a:pt x="872" y="358"/>
                  </a:cubicBezTo>
                  <a:cubicBezTo>
                    <a:pt x="895" y="358"/>
                    <a:pt x="895" y="358"/>
                    <a:pt x="895" y="358"/>
                  </a:cubicBezTo>
                  <a:cubicBezTo>
                    <a:pt x="895" y="335"/>
                    <a:pt x="895" y="335"/>
                    <a:pt x="895" y="335"/>
                  </a:cubicBezTo>
                  <a:cubicBezTo>
                    <a:pt x="895" y="335"/>
                    <a:pt x="895" y="335"/>
                    <a:pt x="895" y="335"/>
                  </a:cubicBezTo>
                  <a:close/>
                  <a:moveTo>
                    <a:pt x="932" y="335"/>
                  </a:moveTo>
                  <a:cubicBezTo>
                    <a:pt x="909" y="335"/>
                    <a:pt x="909" y="335"/>
                    <a:pt x="909" y="335"/>
                  </a:cubicBezTo>
                  <a:cubicBezTo>
                    <a:pt x="909" y="358"/>
                    <a:pt x="909" y="358"/>
                    <a:pt x="909" y="358"/>
                  </a:cubicBezTo>
                  <a:cubicBezTo>
                    <a:pt x="932" y="358"/>
                    <a:pt x="932" y="358"/>
                    <a:pt x="932" y="358"/>
                  </a:cubicBezTo>
                  <a:cubicBezTo>
                    <a:pt x="932" y="335"/>
                    <a:pt x="932" y="335"/>
                    <a:pt x="932" y="335"/>
                  </a:cubicBezTo>
                  <a:cubicBezTo>
                    <a:pt x="932" y="335"/>
                    <a:pt x="932" y="335"/>
                    <a:pt x="932" y="335"/>
                  </a:cubicBezTo>
                  <a:close/>
                  <a:moveTo>
                    <a:pt x="823" y="301"/>
                  </a:moveTo>
                  <a:cubicBezTo>
                    <a:pt x="799" y="301"/>
                    <a:pt x="799" y="301"/>
                    <a:pt x="799" y="301"/>
                  </a:cubicBezTo>
                  <a:cubicBezTo>
                    <a:pt x="799" y="325"/>
                    <a:pt x="799" y="325"/>
                    <a:pt x="799" y="325"/>
                  </a:cubicBezTo>
                  <a:cubicBezTo>
                    <a:pt x="823" y="325"/>
                    <a:pt x="823" y="325"/>
                    <a:pt x="823" y="325"/>
                  </a:cubicBezTo>
                  <a:cubicBezTo>
                    <a:pt x="823" y="301"/>
                    <a:pt x="823" y="301"/>
                    <a:pt x="823" y="301"/>
                  </a:cubicBezTo>
                  <a:cubicBezTo>
                    <a:pt x="823" y="301"/>
                    <a:pt x="823" y="301"/>
                    <a:pt x="823" y="301"/>
                  </a:cubicBezTo>
                  <a:close/>
                  <a:moveTo>
                    <a:pt x="859" y="301"/>
                  </a:moveTo>
                  <a:cubicBezTo>
                    <a:pt x="835" y="301"/>
                    <a:pt x="835" y="301"/>
                    <a:pt x="835" y="301"/>
                  </a:cubicBezTo>
                  <a:cubicBezTo>
                    <a:pt x="835" y="325"/>
                    <a:pt x="835" y="325"/>
                    <a:pt x="835" y="325"/>
                  </a:cubicBezTo>
                  <a:cubicBezTo>
                    <a:pt x="859" y="325"/>
                    <a:pt x="859" y="325"/>
                    <a:pt x="859" y="325"/>
                  </a:cubicBezTo>
                  <a:cubicBezTo>
                    <a:pt x="859" y="301"/>
                    <a:pt x="859" y="301"/>
                    <a:pt x="859" y="301"/>
                  </a:cubicBezTo>
                  <a:cubicBezTo>
                    <a:pt x="859" y="301"/>
                    <a:pt x="859" y="301"/>
                    <a:pt x="859" y="301"/>
                  </a:cubicBezTo>
                  <a:close/>
                  <a:moveTo>
                    <a:pt x="895" y="301"/>
                  </a:moveTo>
                  <a:cubicBezTo>
                    <a:pt x="872" y="301"/>
                    <a:pt x="872" y="301"/>
                    <a:pt x="872" y="301"/>
                  </a:cubicBezTo>
                  <a:cubicBezTo>
                    <a:pt x="872" y="325"/>
                    <a:pt x="872" y="325"/>
                    <a:pt x="872" y="325"/>
                  </a:cubicBezTo>
                  <a:cubicBezTo>
                    <a:pt x="895" y="325"/>
                    <a:pt x="895" y="325"/>
                    <a:pt x="895" y="325"/>
                  </a:cubicBezTo>
                  <a:cubicBezTo>
                    <a:pt x="895" y="301"/>
                    <a:pt x="895" y="301"/>
                    <a:pt x="895" y="301"/>
                  </a:cubicBezTo>
                  <a:cubicBezTo>
                    <a:pt x="895" y="301"/>
                    <a:pt x="895" y="301"/>
                    <a:pt x="895" y="301"/>
                  </a:cubicBezTo>
                  <a:close/>
                  <a:moveTo>
                    <a:pt x="932" y="301"/>
                  </a:moveTo>
                  <a:cubicBezTo>
                    <a:pt x="909" y="301"/>
                    <a:pt x="909" y="301"/>
                    <a:pt x="909" y="301"/>
                  </a:cubicBezTo>
                  <a:cubicBezTo>
                    <a:pt x="909" y="325"/>
                    <a:pt x="909" y="325"/>
                    <a:pt x="909" y="325"/>
                  </a:cubicBezTo>
                  <a:cubicBezTo>
                    <a:pt x="932" y="325"/>
                    <a:pt x="932" y="325"/>
                    <a:pt x="932" y="325"/>
                  </a:cubicBezTo>
                  <a:cubicBezTo>
                    <a:pt x="932" y="301"/>
                    <a:pt x="932" y="301"/>
                    <a:pt x="932" y="301"/>
                  </a:cubicBezTo>
                  <a:cubicBezTo>
                    <a:pt x="932" y="301"/>
                    <a:pt x="932" y="301"/>
                    <a:pt x="932" y="301"/>
                  </a:cubicBezTo>
                  <a:close/>
                  <a:moveTo>
                    <a:pt x="823" y="268"/>
                  </a:moveTo>
                  <a:cubicBezTo>
                    <a:pt x="799" y="268"/>
                    <a:pt x="799" y="268"/>
                    <a:pt x="799" y="268"/>
                  </a:cubicBezTo>
                  <a:cubicBezTo>
                    <a:pt x="799" y="291"/>
                    <a:pt x="799" y="291"/>
                    <a:pt x="799" y="291"/>
                  </a:cubicBezTo>
                  <a:cubicBezTo>
                    <a:pt x="823" y="291"/>
                    <a:pt x="823" y="291"/>
                    <a:pt x="823" y="291"/>
                  </a:cubicBezTo>
                  <a:cubicBezTo>
                    <a:pt x="823" y="268"/>
                    <a:pt x="823" y="268"/>
                    <a:pt x="823" y="268"/>
                  </a:cubicBezTo>
                  <a:cubicBezTo>
                    <a:pt x="823" y="268"/>
                    <a:pt x="823" y="268"/>
                    <a:pt x="823" y="268"/>
                  </a:cubicBezTo>
                  <a:close/>
                  <a:moveTo>
                    <a:pt x="859" y="268"/>
                  </a:moveTo>
                  <a:cubicBezTo>
                    <a:pt x="835" y="268"/>
                    <a:pt x="835" y="268"/>
                    <a:pt x="835" y="268"/>
                  </a:cubicBezTo>
                  <a:cubicBezTo>
                    <a:pt x="835" y="291"/>
                    <a:pt x="835" y="291"/>
                    <a:pt x="835" y="291"/>
                  </a:cubicBezTo>
                  <a:cubicBezTo>
                    <a:pt x="859" y="291"/>
                    <a:pt x="859" y="291"/>
                    <a:pt x="859" y="291"/>
                  </a:cubicBezTo>
                  <a:cubicBezTo>
                    <a:pt x="859" y="268"/>
                    <a:pt x="859" y="268"/>
                    <a:pt x="859" y="268"/>
                  </a:cubicBezTo>
                  <a:cubicBezTo>
                    <a:pt x="859" y="268"/>
                    <a:pt x="859" y="268"/>
                    <a:pt x="859" y="268"/>
                  </a:cubicBezTo>
                  <a:close/>
                  <a:moveTo>
                    <a:pt x="895" y="268"/>
                  </a:moveTo>
                  <a:cubicBezTo>
                    <a:pt x="872" y="268"/>
                    <a:pt x="872" y="268"/>
                    <a:pt x="872" y="268"/>
                  </a:cubicBezTo>
                  <a:cubicBezTo>
                    <a:pt x="872" y="291"/>
                    <a:pt x="872" y="291"/>
                    <a:pt x="872" y="291"/>
                  </a:cubicBezTo>
                  <a:cubicBezTo>
                    <a:pt x="895" y="291"/>
                    <a:pt x="895" y="291"/>
                    <a:pt x="895" y="291"/>
                  </a:cubicBezTo>
                  <a:cubicBezTo>
                    <a:pt x="895" y="268"/>
                    <a:pt x="895" y="268"/>
                    <a:pt x="895" y="268"/>
                  </a:cubicBezTo>
                  <a:cubicBezTo>
                    <a:pt x="895" y="268"/>
                    <a:pt x="895" y="268"/>
                    <a:pt x="895" y="268"/>
                  </a:cubicBezTo>
                  <a:close/>
                  <a:moveTo>
                    <a:pt x="932" y="268"/>
                  </a:moveTo>
                  <a:cubicBezTo>
                    <a:pt x="909" y="268"/>
                    <a:pt x="909" y="268"/>
                    <a:pt x="909" y="268"/>
                  </a:cubicBezTo>
                  <a:cubicBezTo>
                    <a:pt x="909" y="291"/>
                    <a:pt x="909" y="291"/>
                    <a:pt x="909" y="291"/>
                  </a:cubicBezTo>
                  <a:cubicBezTo>
                    <a:pt x="932" y="291"/>
                    <a:pt x="932" y="291"/>
                    <a:pt x="932" y="291"/>
                  </a:cubicBezTo>
                  <a:cubicBezTo>
                    <a:pt x="932" y="268"/>
                    <a:pt x="932" y="268"/>
                    <a:pt x="932" y="268"/>
                  </a:cubicBezTo>
                  <a:cubicBezTo>
                    <a:pt x="932" y="268"/>
                    <a:pt x="932" y="268"/>
                    <a:pt x="932" y="268"/>
                  </a:cubicBezTo>
                  <a:close/>
                  <a:moveTo>
                    <a:pt x="823" y="234"/>
                  </a:moveTo>
                  <a:cubicBezTo>
                    <a:pt x="799" y="234"/>
                    <a:pt x="799" y="234"/>
                    <a:pt x="799" y="234"/>
                  </a:cubicBezTo>
                  <a:cubicBezTo>
                    <a:pt x="799" y="258"/>
                    <a:pt x="799" y="258"/>
                    <a:pt x="799" y="258"/>
                  </a:cubicBezTo>
                  <a:cubicBezTo>
                    <a:pt x="823" y="258"/>
                    <a:pt x="823" y="258"/>
                    <a:pt x="823" y="258"/>
                  </a:cubicBezTo>
                  <a:cubicBezTo>
                    <a:pt x="823" y="234"/>
                    <a:pt x="823" y="234"/>
                    <a:pt x="823" y="234"/>
                  </a:cubicBezTo>
                  <a:cubicBezTo>
                    <a:pt x="823" y="234"/>
                    <a:pt x="823" y="234"/>
                    <a:pt x="823" y="234"/>
                  </a:cubicBezTo>
                  <a:close/>
                  <a:moveTo>
                    <a:pt x="859" y="234"/>
                  </a:moveTo>
                  <a:cubicBezTo>
                    <a:pt x="835" y="234"/>
                    <a:pt x="835" y="234"/>
                    <a:pt x="835" y="234"/>
                  </a:cubicBezTo>
                  <a:cubicBezTo>
                    <a:pt x="835" y="258"/>
                    <a:pt x="835" y="258"/>
                    <a:pt x="835" y="258"/>
                  </a:cubicBezTo>
                  <a:cubicBezTo>
                    <a:pt x="859" y="258"/>
                    <a:pt x="859" y="258"/>
                    <a:pt x="859" y="258"/>
                  </a:cubicBezTo>
                  <a:cubicBezTo>
                    <a:pt x="859" y="234"/>
                    <a:pt x="859" y="234"/>
                    <a:pt x="859" y="234"/>
                  </a:cubicBezTo>
                  <a:cubicBezTo>
                    <a:pt x="859" y="234"/>
                    <a:pt x="859" y="234"/>
                    <a:pt x="859" y="234"/>
                  </a:cubicBezTo>
                  <a:close/>
                  <a:moveTo>
                    <a:pt x="895" y="234"/>
                  </a:moveTo>
                  <a:cubicBezTo>
                    <a:pt x="872" y="234"/>
                    <a:pt x="872" y="234"/>
                    <a:pt x="872" y="234"/>
                  </a:cubicBezTo>
                  <a:cubicBezTo>
                    <a:pt x="872" y="258"/>
                    <a:pt x="872" y="258"/>
                    <a:pt x="872" y="258"/>
                  </a:cubicBezTo>
                  <a:cubicBezTo>
                    <a:pt x="895" y="258"/>
                    <a:pt x="895" y="258"/>
                    <a:pt x="895" y="258"/>
                  </a:cubicBezTo>
                  <a:cubicBezTo>
                    <a:pt x="895" y="234"/>
                    <a:pt x="895" y="234"/>
                    <a:pt x="895" y="234"/>
                  </a:cubicBezTo>
                  <a:cubicBezTo>
                    <a:pt x="895" y="234"/>
                    <a:pt x="895" y="234"/>
                    <a:pt x="895" y="234"/>
                  </a:cubicBezTo>
                  <a:close/>
                  <a:moveTo>
                    <a:pt x="932" y="234"/>
                  </a:moveTo>
                  <a:cubicBezTo>
                    <a:pt x="909" y="234"/>
                    <a:pt x="909" y="234"/>
                    <a:pt x="909" y="234"/>
                  </a:cubicBezTo>
                  <a:cubicBezTo>
                    <a:pt x="909" y="258"/>
                    <a:pt x="909" y="258"/>
                    <a:pt x="909" y="258"/>
                  </a:cubicBezTo>
                  <a:cubicBezTo>
                    <a:pt x="932" y="258"/>
                    <a:pt x="932" y="258"/>
                    <a:pt x="932" y="258"/>
                  </a:cubicBezTo>
                  <a:cubicBezTo>
                    <a:pt x="932" y="234"/>
                    <a:pt x="932" y="234"/>
                    <a:pt x="932" y="234"/>
                  </a:cubicBezTo>
                  <a:cubicBezTo>
                    <a:pt x="932" y="234"/>
                    <a:pt x="932" y="234"/>
                    <a:pt x="932" y="234"/>
                  </a:cubicBezTo>
                  <a:close/>
                  <a:moveTo>
                    <a:pt x="823" y="201"/>
                  </a:moveTo>
                  <a:cubicBezTo>
                    <a:pt x="799" y="201"/>
                    <a:pt x="799" y="201"/>
                    <a:pt x="799" y="201"/>
                  </a:cubicBezTo>
                  <a:cubicBezTo>
                    <a:pt x="799" y="225"/>
                    <a:pt x="799" y="225"/>
                    <a:pt x="799" y="225"/>
                  </a:cubicBezTo>
                  <a:cubicBezTo>
                    <a:pt x="823" y="225"/>
                    <a:pt x="823" y="225"/>
                    <a:pt x="823" y="225"/>
                  </a:cubicBezTo>
                  <a:cubicBezTo>
                    <a:pt x="823" y="201"/>
                    <a:pt x="823" y="201"/>
                    <a:pt x="823" y="201"/>
                  </a:cubicBezTo>
                  <a:cubicBezTo>
                    <a:pt x="823" y="201"/>
                    <a:pt x="823" y="201"/>
                    <a:pt x="823" y="201"/>
                  </a:cubicBezTo>
                  <a:close/>
                  <a:moveTo>
                    <a:pt x="859" y="201"/>
                  </a:moveTo>
                  <a:cubicBezTo>
                    <a:pt x="835" y="201"/>
                    <a:pt x="835" y="201"/>
                    <a:pt x="835" y="201"/>
                  </a:cubicBezTo>
                  <a:cubicBezTo>
                    <a:pt x="835" y="225"/>
                    <a:pt x="835" y="225"/>
                    <a:pt x="835" y="225"/>
                  </a:cubicBezTo>
                  <a:cubicBezTo>
                    <a:pt x="859" y="225"/>
                    <a:pt x="859" y="225"/>
                    <a:pt x="859" y="225"/>
                  </a:cubicBezTo>
                  <a:cubicBezTo>
                    <a:pt x="859" y="201"/>
                    <a:pt x="859" y="201"/>
                    <a:pt x="859" y="201"/>
                  </a:cubicBezTo>
                  <a:cubicBezTo>
                    <a:pt x="859" y="201"/>
                    <a:pt x="859" y="201"/>
                    <a:pt x="859" y="201"/>
                  </a:cubicBezTo>
                  <a:close/>
                  <a:moveTo>
                    <a:pt x="895" y="201"/>
                  </a:moveTo>
                  <a:cubicBezTo>
                    <a:pt x="872" y="201"/>
                    <a:pt x="872" y="201"/>
                    <a:pt x="872" y="201"/>
                  </a:cubicBezTo>
                  <a:cubicBezTo>
                    <a:pt x="872" y="225"/>
                    <a:pt x="872" y="225"/>
                    <a:pt x="872" y="225"/>
                  </a:cubicBezTo>
                  <a:cubicBezTo>
                    <a:pt x="895" y="225"/>
                    <a:pt x="895" y="225"/>
                    <a:pt x="895" y="225"/>
                  </a:cubicBezTo>
                  <a:cubicBezTo>
                    <a:pt x="895" y="201"/>
                    <a:pt x="895" y="201"/>
                    <a:pt x="895" y="201"/>
                  </a:cubicBezTo>
                  <a:cubicBezTo>
                    <a:pt x="895" y="201"/>
                    <a:pt x="895" y="201"/>
                    <a:pt x="895" y="201"/>
                  </a:cubicBezTo>
                  <a:close/>
                  <a:moveTo>
                    <a:pt x="932" y="201"/>
                  </a:moveTo>
                  <a:cubicBezTo>
                    <a:pt x="909" y="201"/>
                    <a:pt x="909" y="201"/>
                    <a:pt x="909" y="201"/>
                  </a:cubicBezTo>
                  <a:cubicBezTo>
                    <a:pt x="909" y="225"/>
                    <a:pt x="909" y="225"/>
                    <a:pt x="909" y="225"/>
                  </a:cubicBezTo>
                  <a:cubicBezTo>
                    <a:pt x="932" y="225"/>
                    <a:pt x="932" y="225"/>
                    <a:pt x="932" y="225"/>
                  </a:cubicBezTo>
                  <a:cubicBezTo>
                    <a:pt x="932" y="201"/>
                    <a:pt x="932" y="201"/>
                    <a:pt x="932" y="201"/>
                  </a:cubicBezTo>
                  <a:cubicBezTo>
                    <a:pt x="932" y="201"/>
                    <a:pt x="932" y="201"/>
                    <a:pt x="932" y="201"/>
                  </a:cubicBezTo>
                  <a:close/>
                  <a:moveTo>
                    <a:pt x="823" y="168"/>
                  </a:moveTo>
                  <a:cubicBezTo>
                    <a:pt x="799" y="168"/>
                    <a:pt x="799" y="168"/>
                    <a:pt x="799" y="168"/>
                  </a:cubicBezTo>
                  <a:cubicBezTo>
                    <a:pt x="799" y="191"/>
                    <a:pt x="799" y="191"/>
                    <a:pt x="799" y="191"/>
                  </a:cubicBezTo>
                  <a:cubicBezTo>
                    <a:pt x="823" y="191"/>
                    <a:pt x="823" y="191"/>
                    <a:pt x="823" y="191"/>
                  </a:cubicBezTo>
                  <a:cubicBezTo>
                    <a:pt x="823" y="168"/>
                    <a:pt x="823" y="168"/>
                    <a:pt x="823" y="168"/>
                  </a:cubicBezTo>
                  <a:cubicBezTo>
                    <a:pt x="823" y="168"/>
                    <a:pt x="823" y="168"/>
                    <a:pt x="823" y="168"/>
                  </a:cubicBezTo>
                  <a:close/>
                  <a:moveTo>
                    <a:pt x="859" y="168"/>
                  </a:moveTo>
                  <a:cubicBezTo>
                    <a:pt x="835" y="168"/>
                    <a:pt x="835" y="168"/>
                    <a:pt x="835" y="168"/>
                  </a:cubicBezTo>
                  <a:cubicBezTo>
                    <a:pt x="835" y="191"/>
                    <a:pt x="835" y="191"/>
                    <a:pt x="835" y="191"/>
                  </a:cubicBezTo>
                  <a:cubicBezTo>
                    <a:pt x="859" y="191"/>
                    <a:pt x="859" y="191"/>
                    <a:pt x="859" y="191"/>
                  </a:cubicBezTo>
                  <a:cubicBezTo>
                    <a:pt x="859" y="168"/>
                    <a:pt x="859" y="168"/>
                    <a:pt x="859" y="168"/>
                  </a:cubicBezTo>
                  <a:cubicBezTo>
                    <a:pt x="859" y="168"/>
                    <a:pt x="859" y="168"/>
                    <a:pt x="859" y="168"/>
                  </a:cubicBezTo>
                  <a:close/>
                  <a:moveTo>
                    <a:pt x="895" y="168"/>
                  </a:moveTo>
                  <a:cubicBezTo>
                    <a:pt x="872" y="168"/>
                    <a:pt x="872" y="168"/>
                    <a:pt x="872" y="168"/>
                  </a:cubicBezTo>
                  <a:cubicBezTo>
                    <a:pt x="872" y="191"/>
                    <a:pt x="872" y="191"/>
                    <a:pt x="872" y="191"/>
                  </a:cubicBezTo>
                  <a:cubicBezTo>
                    <a:pt x="895" y="191"/>
                    <a:pt x="895" y="191"/>
                    <a:pt x="895" y="191"/>
                  </a:cubicBezTo>
                  <a:cubicBezTo>
                    <a:pt x="895" y="168"/>
                    <a:pt x="895" y="168"/>
                    <a:pt x="895" y="168"/>
                  </a:cubicBezTo>
                  <a:cubicBezTo>
                    <a:pt x="895" y="168"/>
                    <a:pt x="895" y="168"/>
                    <a:pt x="895" y="168"/>
                  </a:cubicBezTo>
                  <a:close/>
                  <a:moveTo>
                    <a:pt x="932" y="168"/>
                  </a:moveTo>
                  <a:cubicBezTo>
                    <a:pt x="909" y="168"/>
                    <a:pt x="909" y="168"/>
                    <a:pt x="909" y="168"/>
                  </a:cubicBezTo>
                  <a:cubicBezTo>
                    <a:pt x="909" y="191"/>
                    <a:pt x="909" y="191"/>
                    <a:pt x="909" y="191"/>
                  </a:cubicBezTo>
                  <a:cubicBezTo>
                    <a:pt x="932" y="191"/>
                    <a:pt x="932" y="191"/>
                    <a:pt x="932" y="191"/>
                  </a:cubicBezTo>
                  <a:cubicBezTo>
                    <a:pt x="932" y="168"/>
                    <a:pt x="932" y="168"/>
                    <a:pt x="932" y="168"/>
                  </a:cubicBezTo>
                  <a:cubicBezTo>
                    <a:pt x="932" y="168"/>
                    <a:pt x="932" y="168"/>
                    <a:pt x="932" y="168"/>
                  </a:cubicBezTo>
                  <a:close/>
                  <a:moveTo>
                    <a:pt x="823" y="134"/>
                  </a:moveTo>
                  <a:cubicBezTo>
                    <a:pt x="799" y="134"/>
                    <a:pt x="799" y="134"/>
                    <a:pt x="799" y="134"/>
                  </a:cubicBezTo>
                  <a:cubicBezTo>
                    <a:pt x="799" y="158"/>
                    <a:pt x="799" y="158"/>
                    <a:pt x="799" y="158"/>
                  </a:cubicBezTo>
                  <a:cubicBezTo>
                    <a:pt x="823" y="158"/>
                    <a:pt x="823" y="158"/>
                    <a:pt x="823" y="158"/>
                  </a:cubicBezTo>
                  <a:cubicBezTo>
                    <a:pt x="823" y="134"/>
                    <a:pt x="823" y="134"/>
                    <a:pt x="823" y="134"/>
                  </a:cubicBezTo>
                  <a:cubicBezTo>
                    <a:pt x="823" y="134"/>
                    <a:pt x="823" y="134"/>
                    <a:pt x="823" y="134"/>
                  </a:cubicBezTo>
                  <a:close/>
                  <a:moveTo>
                    <a:pt x="895" y="134"/>
                  </a:moveTo>
                  <a:cubicBezTo>
                    <a:pt x="872" y="134"/>
                    <a:pt x="872" y="134"/>
                    <a:pt x="872" y="134"/>
                  </a:cubicBezTo>
                  <a:cubicBezTo>
                    <a:pt x="872" y="158"/>
                    <a:pt x="872" y="158"/>
                    <a:pt x="872" y="158"/>
                  </a:cubicBezTo>
                  <a:cubicBezTo>
                    <a:pt x="895" y="158"/>
                    <a:pt x="895" y="158"/>
                    <a:pt x="895" y="158"/>
                  </a:cubicBezTo>
                  <a:cubicBezTo>
                    <a:pt x="895" y="134"/>
                    <a:pt x="895" y="134"/>
                    <a:pt x="895" y="134"/>
                  </a:cubicBezTo>
                  <a:cubicBezTo>
                    <a:pt x="895" y="134"/>
                    <a:pt x="895" y="134"/>
                    <a:pt x="895" y="134"/>
                  </a:cubicBezTo>
                  <a:close/>
                  <a:moveTo>
                    <a:pt x="932" y="134"/>
                  </a:moveTo>
                  <a:cubicBezTo>
                    <a:pt x="909" y="134"/>
                    <a:pt x="909" y="134"/>
                    <a:pt x="909" y="134"/>
                  </a:cubicBezTo>
                  <a:cubicBezTo>
                    <a:pt x="909" y="158"/>
                    <a:pt x="909" y="158"/>
                    <a:pt x="909" y="158"/>
                  </a:cubicBezTo>
                  <a:cubicBezTo>
                    <a:pt x="932" y="158"/>
                    <a:pt x="932" y="158"/>
                    <a:pt x="932" y="158"/>
                  </a:cubicBezTo>
                  <a:cubicBezTo>
                    <a:pt x="932" y="134"/>
                    <a:pt x="932" y="134"/>
                    <a:pt x="932" y="134"/>
                  </a:cubicBezTo>
                  <a:cubicBezTo>
                    <a:pt x="932" y="134"/>
                    <a:pt x="932" y="134"/>
                    <a:pt x="932" y="134"/>
                  </a:cubicBezTo>
                  <a:close/>
                  <a:moveTo>
                    <a:pt x="823" y="100"/>
                  </a:moveTo>
                  <a:cubicBezTo>
                    <a:pt x="799" y="100"/>
                    <a:pt x="799" y="100"/>
                    <a:pt x="799" y="100"/>
                  </a:cubicBezTo>
                  <a:cubicBezTo>
                    <a:pt x="799" y="124"/>
                    <a:pt x="799" y="124"/>
                    <a:pt x="799" y="124"/>
                  </a:cubicBezTo>
                  <a:cubicBezTo>
                    <a:pt x="823" y="124"/>
                    <a:pt x="823" y="124"/>
                    <a:pt x="823" y="124"/>
                  </a:cubicBezTo>
                  <a:cubicBezTo>
                    <a:pt x="823" y="100"/>
                    <a:pt x="823" y="100"/>
                    <a:pt x="823" y="100"/>
                  </a:cubicBezTo>
                  <a:cubicBezTo>
                    <a:pt x="823" y="100"/>
                    <a:pt x="823" y="100"/>
                    <a:pt x="823" y="100"/>
                  </a:cubicBezTo>
                  <a:close/>
                  <a:moveTo>
                    <a:pt x="895" y="100"/>
                  </a:moveTo>
                  <a:cubicBezTo>
                    <a:pt x="872" y="100"/>
                    <a:pt x="872" y="100"/>
                    <a:pt x="872" y="100"/>
                  </a:cubicBezTo>
                  <a:cubicBezTo>
                    <a:pt x="872" y="124"/>
                    <a:pt x="872" y="124"/>
                    <a:pt x="872" y="124"/>
                  </a:cubicBezTo>
                  <a:cubicBezTo>
                    <a:pt x="895" y="124"/>
                    <a:pt x="895" y="124"/>
                    <a:pt x="895" y="124"/>
                  </a:cubicBezTo>
                  <a:cubicBezTo>
                    <a:pt x="895" y="100"/>
                    <a:pt x="895" y="100"/>
                    <a:pt x="895" y="100"/>
                  </a:cubicBezTo>
                  <a:cubicBezTo>
                    <a:pt x="895" y="100"/>
                    <a:pt x="895" y="100"/>
                    <a:pt x="895" y="100"/>
                  </a:cubicBezTo>
                  <a:close/>
                  <a:moveTo>
                    <a:pt x="932" y="100"/>
                  </a:moveTo>
                  <a:cubicBezTo>
                    <a:pt x="909" y="100"/>
                    <a:pt x="909" y="100"/>
                    <a:pt x="909" y="100"/>
                  </a:cubicBezTo>
                  <a:cubicBezTo>
                    <a:pt x="909" y="124"/>
                    <a:pt x="909" y="124"/>
                    <a:pt x="909" y="124"/>
                  </a:cubicBezTo>
                  <a:cubicBezTo>
                    <a:pt x="932" y="124"/>
                    <a:pt x="932" y="124"/>
                    <a:pt x="932" y="124"/>
                  </a:cubicBezTo>
                  <a:cubicBezTo>
                    <a:pt x="932" y="100"/>
                    <a:pt x="932" y="100"/>
                    <a:pt x="932" y="100"/>
                  </a:cubicBezTo>
                  <a:cubicBezTo>
                    <a:pt x="932" y="100"/>
                    <a:pt x="932" y="100"/>
                    <a:pt x="932" y="100"/>
                  </a:cubicBezTo>
                  <a:close/>
                  <a:moveTo>
                    <a:pt x="823" y="67"/>
                  </a:moveTo>
                  <a:cubicBezTo>
                    <a:pt x="799" y="67"/>
                    <a:pt x="799" y="67"/>
                    <a:pt x="799" y="67"/>
                  </a:cubicBezTo>
                  <a:cubicBezTo>
                    <a:pt x="799" y="90"/>
                    <a:pt x="799" y="90"/>
                    <a:pt x="799" y="90"/>
                  </a:cubicBezTo>
                  <a:cubicBezTo>
                    <a:pt x="823" y="90"/>
                    <a:pt x="823" y="90"/>
                    <a:pt x="823" y="90"/>
                  </a:cubicBezTo>
                  <a:cubicBezTo>
                    <a:pt x="823" y="67"/>
                    <a:pt x="823" y="67"/>
                    <a:pt x="823" y="67"/>
                  </a:cubicBezTo>
                  <a:cubicBezTo>
                    <a:pt x="823" y="67"/>
                    <a:pt x="823" y="67"/>
                    <a:pt x="823" y="67"/>
                  </a:cubicBezTo>
                  <a:close/>
                  <a:moveTo>
                    <a:pt x="932" y="67"/>
                  </a:moveTo>
                  <a:cubicBezTo>
                    <a:pt x="909" y="67"/>
                    <a:pt x="909" y="67"/>
                    <a:pt x="909" y="67"/>
                  </a:cubicBezTo>
                  <a:cubicBezTo>
                    <a:pt x="909" y="90"/>
                    <a:pt x="909" y="90"/>
                    <a:pt x="909" y="90"/>
                  </a:cubicBezTo>
                  <a:cubicBezTo>
                    <a:pt x="932" y="90"/>
                    <a:pt x="932" y="90"/>
                    <a:pt x="932" y="90"/>
                  </a:cubicBezTo>
                  <a:cubicBezTo>
                    <a:pt x="932" y="67"/>
                    <a:pt x="932" y="67"/>
                    <a:pt x="932" y="67"/>
                  </a:cubicBezTo>
                  <a:cubicBezTo>
                    <a:pt x="932" y="67"/>
                    <a:pt x="932" y="67"/>
                    <a:pt x="932" y="67"/>
                  </a:cubicBezTo>
                  <a:close/>
                  <a:moveTo>
                    <a:pt x="823" y="33"/>
                  </a:moveTo>
                  <a:cubicBezTo>
                    <a:pt x="799" y="33"/>
                    <a:pt x="799" y="33"/>
                    <a:pt x="799" y="33"/>
                  </a:cubicBezTo>
                  <a:cubicBezTo>
                    <a:pt x="799" y="57"/>
                    <a:pt x="799" y="57"/>
                    <a:pt x="799" y="57"/>
                  </a:cubicBezTo>
                  <a:cubicBezTo>
                    <a:pt x="823" y="57"/>
                    <a:pt x="823" y="57"/>
                    <a:pt x="823" y="57"/>
                  </a:cubicBezTo>
                  <a:cubicBezTo>
                    <a:pt x="823" y="33"/>
                    <a:pt x="823" y="33"/>
                    <a:pt x="823" y="33"/>
                  </a:cubicBezTo>
                  <a:cubicBezTo>
                    <a:pt x="823" y="33"/>
                    <a:pt x="823" y="33"/>
                    <a:pt x="823" y="33"/>
                  </a:cubicBezTo>
                  <a:close/>
                  <a:moveTo>
                    <a:pt x="932" y="33"/>
                  </a:moveTo>
                  <a:cubicBezTo>
                    <a:pt x="909" y="33"/>
                    <a:pt x="909" y="33"/>
                    <a:pt x="909" y="33"/>
                  </a:cubicBezTo>
                  <a:cubicBezTo>
                    <a:pt x="909" y="57"/>
                    <a:pt x="909" y="57"/>
                    <a:pt x="909" y="57"/>
                  </a:cubicBezTo>
                  <a:cubicBezTo>
                    <a:pt x="932" y="57"/>
                    <a:pt x="932" y="57"/>
                    <a:pt x="932" y="57"/>
                  </a:cubicBezTo>
                  <a:cubicBezTo>
                    <a:pt x="932" y="33"/>
                    <a:pt x="932" y="33"/>
                    <a:pt x="932" y="33"/>
                  </a:cubicBezTo>
                  <a:cubicBezTo>
                    <a:pt x="932" y="33"/>
                    <a:pt x="932" y="33"/>
                    <a:pt x="932" y="33"/>
                  </a:cubicBezTo>
                  <a:close/>
                  <a:moveTo>
                    <a:pt x="823" y="0"/>
                  </a:moveTo>
                  <a:cubicBezTo>
                    <a:pt x="799" y="0"/>
                    <a:pt x="799" y="0"/>
                    <a:pt x="799" y="0"/>
                  </a:cubicBezTo>
                  <a:cubicBezTo>
                    <a:pt x="799" y="24"/>
                    <a:pt x="799" y="24"/>
                    <a:pt x="799" y="24"/>
                  </a:cubicBezTo>
                  <a:cubicBezTo>
                    <a:pt x="823" y="24"/>
                    <a:pt x="823" y="24"/>
                    <a:pt x="823" y="24"/>
                  </a:cubicBezTo>
                  <a:cubicBezTo>
                    <a:pt x="823" y="0"/>
                    <a:pt x="823" y="0"/>
                    <a:pt x="823" y="0"/>
                  </a:cubicBezTo>
                  <a:cubicBezTo>
                    <a:pt x="823" y="0"/>
                    <a:pt x="823" y="0"/>
                    <a:pt x="823" y="0"/>
                  </a:cubicBezTo>
                  <a:close/>
                  <a:moveTo>
                    <a:pt x="460" y="368"/>
                  </a:moveTo>
                  <a:cubicBezTo>
                    <a:pt x="437" y="368"/>
                    <a:pt x="437" y="368"/>
                    <a:pt x="437" y="368"/>
                  </a:cubicBezTo>
                  <a:cubicBezTo>
                    <a:pt x="437" y="392"/>
                    <a:pt x="437" y="392"/>
                    <a:pt x="437" y="392"/>
                  </a:cubicBezTo>
                  <a:cubicBezTo>
                    <a:pt x="460" y="392"/>
                    <a:pt x="460" y="392"/>
                    <a:pt x="460" y="392"/>
                  </a:cubicBezTo>
                  <a:cubicBezTo>
                    <a:pt x="460" y="368"/>
                    <a:pt x="460" y="368"/>
                    <a:pt x="460" y="368"/>
                  </a:cubicBezTo>
                  <a:cubicBezTo>
                    <a:pt x="460" y="368"/>
                    <a:pt x="460" y="368"/>
                    <a:pt x="460" y="368"/>
                  </a:cubicBezTo>
                  <a:close/>
                  <a:moveTo>
                    <a:pt x="497" y="368"/>
                  </a:moveTo>
                  <a:cubicBezTo>
                    <a:pt x="473" y="368"/>
                    <a:pt x="473" y="368"/>
                    <a:pt x="473" y="368"/>
                  </a:cubicBezTo>
                  <a:cubicBezTo>
                    <a:pt x="473" y="392"/>
                    <a:pt x="473" y="392"/>
                    <a:pt x="473" y="392"/>
                  </a:cubicBezTo>
                  <a:cubicBezTo>
                    <a:pt x="497" y="392"/>
                    <a:pt x="497" y="392"/>
                    <a:pt x="497" y="392"/>
                  </a:cubicBezTo>
                  <a:cubicBezTo>
                    <a:pt x="497" y="368"/>
                    <a:pt x="497" y="368"/>
                    <a:pt x="497" y="368"/>
                  </a:cubicBezTo>
                  <a:cubicBezTo>
                    <a:pt x="497" y="368"/>
                    <a:pt x="497" y="368"/>
                    <a:pt x="497" y="368"/>
                  </a:cubicBezTo>
                  <a:close/>
                  <a:moveTo>
                    <a:pt x="460" y="335"/>
                  </a:moveTo>
                  <a:cubicBezTo>
                    <a:pt x="437" y="335"/>
                    <a:pt x="437" y="335"/>
                    <a:pt x="437" y="335"/>
                  </a:cubicBezTo>
                  <a:cubicBezTo>
                    <a:pt x="437" y="358"/>
                    <a:pt x="437" y="358"/>
                    <a:pt x="437" y="358"/>
                  </a:cubicBezTo>
                  <a:cubicBezTo>
                    <a:pt x="460" y="358"/>
                    <a:pt x="460" y="358"/>
                    <a:pt x="460" y="358"/>
                  </a:cubicBezTo>
                  <a:cubicBezTo>
                    <a:pt x="460" y="335"/>
                    <a:pt x="460" y="335"/>
                    <a:pt x="460" y="335"/>
                  </a:cubicBezTo>
                  <a:cubicBezTo>
                    <a:pt x="460" y="335"/>
                    <a:pt x="460" y="335"/>
                    <a:pt x="460" y="335"/>
                  </a:cubicBezTo>
                  <a:close/>
                  <a:moveTo>
                    <a:pt x="497" y="335"/>
                  </a:moveTo>
                  <a:cubicBezTo>
                    <a:pt x="473" y="335"/>
                    <a:pt x="473" y="335"/>
                    <a:pt x="473" y="335"/>
                  </a:cubicBezTo>
                  <a:cubicBezTo>
                    <a:pt x="473" y="358"/>
                    <a:pt x="473" y="358"/>
                    <a:pt x="473" y="358"/>
                  </a:cubicBezTo>
                  <a:cubicBezTo>
                    <a:pt x="497" y="358"/>
                    <a:pt x="497" y="358"/>
                    <a:pt x="497" y="358"/>
                  </a:cubicBezTo>
                  <a:cubicBezTo>
                    <a:pt x="497" y="335"/>
                    <a:pt x="497" y="335"/>
                    <a:pt x="497" y="335"/>
                  </a:cubicBezTo>
                  <a:cubicBezTo>
                    <a:pt x="497" y="335"/>
                    <a:pt x="497" y="335"/>
                    <a:pt x="497" y="335"/>
                  </a:cubicBezTo>
                  <a:close/>
                  <a:moveTo>
                    <a:pt x="460" y="301"/>
                  </a:moveTo>
                  <a:cubicBezTo>
                    <a:pt x="437" y="301"/>
                    <a:pt x="437" y="301"/>
                    <a:pt x="437" y="301"/>
                  </a:cubicBezTo>
                  <a:cubicBezTo>
                    <a:pt x="437" y="325"/>
                    <a:pt x="437" y="325"/>
                    <a:pt x="437" y="325"/>
                  </a:cubicBezTo>
                  <a:cubicBezTo>
                    <a:pt x="460" y="325"/>
                    <a:pt x="460" y="325"/>
                    <a:pt x="460" y="325"/>
                  </a:cubicBezTo>
                  <a:cubicBezTo>
                    <a:pt x="460" y="301"/>
                    <a:pt x="460" y="301"/>
                    <a:pt x="460" y="301"/>
                  </a:cubicBezTo>
                  <a:cubicBezTo>
                    <a:pt x="460" y="301"/>
                    <a:pt x="460" y="301"/>
                    <a:pt x="460" y="301"/>
                  </a:cubicBezTo>
                  <a:close/>
                  <a:moveTo>
                    <a:pt x="497" y="301"/>
                  </a:moveTo>
                  <a:cubicBezTo>
                    <a:pt x="473" y="301"/>
                    <a:pt x="473" y="301"/>
                    <a:pt x="473" y="301"/>
                  </a:cubicBezTo>
                  <a:cubicBezTo>
                    <a:pt x="473" y="325"/>
                    <a:pt x="473" y="325"/>
                    <a:pt x="473" y="325"/>
                  </a:cubicBezTo>
                  <a:cubicBezTo>
                    <a:pt x="497" y="325"/>
                    <a:pt x="497" y="325"/>
                    <a:pt x="497" y="325"/>
                  </a:cubicBezTo>
                  <a:cubicBezTo>
                    <a:pt x="497" y="301"/>
                    <a:pt x="497" y="301"/>
                    <a:pt x="497" y="301"/>
                  </a:cubicBezTo>
                  <a:cubicBezTo>
                    <a:pt x="497" y="301"/>
                    <a:pt x="497" y="301"/>
                    <a:pt x="497" y="301"/>
                  </a:cubicBezTo>
                  <a:close/>
                  <a:moveTo>
                    <a:pt x="460" y="268"/>
                  </a:moveTo>
                  <a:cubicBezTo>
                    <a:pt x="437" y="268"/>
                    <a:pt x="437" y="268"/>
                    <a:pt x="437" y="268"/>
                  </a:cubicBezTo>
                  <a:cubicBezTo>
                    <a:pt x="437" y="291"/>
                    <a:pt x="437" y="291"/>
                    <a:pt x="437" y="291"/>
                  </a:cubicBezTo>
                  <a:cubicBezTo>
                    <a:pt x="460" y="291"/>
                    <a:pt x="460" y="291"/>
                    <a:pt x="460" y="291"/>
                  </a:cubicBezTo>
                  <a:cubicBezTo>
                    <a:pt x="460" y="268"/>
                    <a:pt x="460" y="268"/>
                    <a:pt x="460" y="268"/>
                  </a:cubicBezTo>
                  <a:cubicBezTo>
                    <a:pt x="460" y="268"/>
                    <a:pt x="460" y="268"/>
                    <a:pt x="460" y="268"/>
                  </a:cubicBezTo>
                  <a:close/>
                  <a:moveTo>
                    <a:pt x="497" y="268"/>
                  </a:moveTo>
                  <a:cubicBezTo>
                    <a:pt x="473" y="268"/>
                    <a:pt x="473" y="268"/>
                    <a:pt x="473" y="268"/>
                  </a:cubicBezTo>
                  <a:cubicBezTo>
                    <a:pt x="473" y="291"/>
                    <a:pt x="473" y="291"/>
                    <a:pt x="473" y="291"/>
                  </a:cubicBezTo>
                  <a:cubicBezTo>
                    <a:pt x="497" y="291"/>
                    <a:pt x="497" y="291"/>
                    <a:pt x="497" y="291"/>
                  </a:cubicBezTo>
                  <a:cubicBezTo>
                    <a:pt x="497" y="268"/>
                    <a:pt x="497" y="268"/>
                    <a:pt x="497" y="268"/>
                  </a:cubicBezTo>
                  <a:cubicBezTo>
                    <a:pt x="497" y="268"/>
                    <a:pt x="497" y="268"/>
                    <a:pt x="497" y="268"/>
                  </a:cubicBezTo>
                  <a:close/>
                  <a:moveTo>
                    <a:pt x="460" y="234"/>
                  </a:moveTo>
                  <a:cubicBezTo>
                    <a:pt x="437" y="234"/>
                    <a:pt x="437" y="234"/>
                    <a:pt x="437" y="234"/>
                  </a:cubicBezTo>
                  <a:cubicBezTo>
                    <a:pt x="437" y="258"/>
                    <a:pt x="437" y="258"/>
                    <a:pt x="437" y="258"/>
                  </a:cubicBezTo>
                  <a:cubicBezTo>
                    <a:pt x="460" y="258"/>
                    <a:pt x="460" y="258"/>
                    <a:pt x="460" y="258"/>
                  </a:cubicBezTo>
                  <a:cubicBezTo>
                    <a:pt x="460" y="234"/>
                    <a:pt x="460" y="234"/>
                    <a:pt x="460" y="234"/>
                  </a:cubicBezTo>
                  <a:cubicBezTo>
                    <a:pt x="460" y="234"/>
                    <a:pt x="460" y="234"/>
                    <a:pt x="460" y="234"/>
                  </a:cubicBezTo>
                  <a:close/>
                  <a:moveTo>
                    <a:pt x="497" y="234"/>
                  </a:moveTo>
                  <a:cubicBezTo>
                    <a:pt x="473" y="234"/>
                    <a:pt x="473" y="234"/>
                    <a:pt x="473" y="234"/>
                  </a:cubicBezTo>
                  <a:cubicBezTo>
                    <a:pt x="473" y="258"/>
                    <a:pt x="473" y="258"/>
                    <a:pt x="473" y="258"/>
                  </a:cubicBezTo>
                  <a:cubicBezTo>
                    <a:pt x="497" y="258"/>
                    <a:pt x="497" y="258"/>
                    <a:pt x="497" y="258"/>
                  </a:cubicBezTo>
                  <a:cubicBezTo>
                    <a:pt x="497" y="234"/>
                    <a:pt x="497" y="234"/>
                    <a:pt x="497" y="234"/>
                  </a:cubicBezTo>
                  <a:cubicBezTo>
                    <a:pt x="497" y="234"/>
                    <a:pt x="497" y="234"/>
                    <a:pt x="497" y="234"/>
                  </a:cubicBezTo>
                  <a:close/>
                  <a:moveTo>
                    <a:pt x="460" y="201"/>
                  </a:moveTo>
                  <a:cubicBezTo>
                    <a:pt x="437" y="201"/>
                    <a:pt x="437" y="201"/>
                    <a:pt x="437" y="201"/>
                  </a:cubicBezTo>
                  <a:cubicBezTo>
                    <a:pt x="437" y="225"/>
                    <a:pt x="437" y="225"/>
                    <a:pt x="437" y="225"/>
                  </a:cubicBezTo>
                  <a:cubicBezTo>
                    <a:pt x="460" y="225"/>
                    <a:pt x="460" y="225"/>
                    <a:pt x="460" y="225"/>
                  </a:cubicBezTo>
                  <a:cubicBezTo>
                    <a:pt x="460" y="201"/>
                    <a:pt x="460" y="201"/>
                    <a:pt x="460" y="201"/>
                  </a:cubicBezTo>
                  <a:cubicBezTo>
                    <a:pt x="460" y="201"/>
                    <a:pt x="460" y="201"/>
                    <a:pt x="460" y="201"/>
                  </a:cubicBezTo>
                  <a:close/>
                  <a:moveTo>
                    <a:pt x="460" y="168"/>
                  </a:moveTo>
                  <a:cubicBezTo>
                    <a:pt x="437" y="168"/>
                    <a:pt x="437" y="168"/>
                    <a:pt x="437" y="168"/>
                  </a:cubicBezTo>
                  <a:cubicBezTo>
                    <a:pt x="437" y="191"/>
                    <a:pt x="437" y="191"/>
                    <a:pt x="437" y="191"/>
                  </a:cubicBezTo>
                  <a:cubicBezTo>
                    <a:pt x="460" y="191"/>
                    <a:pt x="460" y="191"/>
                    <a:pt x="460" y="191"/>
                  </a:cubicBezTo>
                  <a:cubicBezTo>
                    <a:pt x="460" y="168"/>
                    <a:pt x="460" y="168"/>
                    <a:pt x="460" y="168"/>
                  </a:cubicBezTo>
                  <a:cubicBezTo>
                    <a:pt x="460" y="168"/>
                    <a:pt x="460" y="168"/>
                    <a:pt x="460" y="168"/>
                  </a:cubicBezTo>
                  <a:close/>
                  <a:moveTo>
                    <a:pt x="460" y="134"/>
                  </a:moveTo>
                  <a:cubicBezTo>
                    <a:pt x="437" y="134"/>
                    <a:pt x="437" y="134"/>
                    <a:pt x="437" y="134"/>
                  </a:cubicBezTo>
                  <a:cubicBezTo>
                    <a:pt x="437" y="158"/>
                    <a:pt x="437" y="158"/>
                    <a:pt x="437" y="158"/>
                  </a:cubicBezTo>
                  <a:cubicBezTo>
                    <a:pt x="460" y="158"/>
                    <a:pt x="460" y="158"/>
                    <a:pt x="460" y="158"/>
                  </a:cubicBezTo>
                  <a:cubicBezTo>
                    <a:pt x="460" y="134"/>
                    <a:pt x="460" y="134"/>
                    <a:pt x="460" y="134"/>
                  </a:cubicBezTo>
                  <a:cubicBezTo>
                    <a:pt x="460" y="134"/>
                    <a:pt x="460" y="134"/>
                    <a:pt x="460" y="134"/>
                  </a:cubicBezTo>
                  <a:close/>
                  <a:moveTo>
                    <a:pt x="460" y="100"/>
                  </a:moveTo>
                  <a:cubicBezTo>
                    <a:pt x="437" y="100"/>
                    <a:pt x="437" y="100"/>
                    <a:pt x="437" y="100"/>
                  </a:cubicBezTo>
                  <a:cubicBezTo>
                    <a:pt x="437" y="124"/>
                    <a:pt x="437" y="124"/>
                    <a:pt x="437" y="124"/>
                  </a:cubicBezTo>
                  <a:cubicBezTo>
                    <a:pt x="460" y="124"/>
                    <a:pt x="460" y="124"/>
                    <a:pt x="460" y="124"/>
                  </a:cubicBezTo>
                  <a:cubicBezTo>
                    <a:pt x="460" y="100"/>
                    <a:pt x="460" y="100"/>
                    <a:pt x="460" y="100"/>
                  </a:cubicBezTo>
                  <a:cubicBezTo>
                    <a:pt x="460" y="100"/>
                    <a:pt x="460" y="100"/>
                    <a:pt x="460" y="100"/>
                  </a:cubicBezTo>
                  <a:close/>
                  <a:moveTo>
                    <a:pt x="460" y="67"/>
                  </a:moveTo>
                  <a:cubicBezTo>
                    <a:pt x="437" y="67"/>
                    <a:pt x="437" y="67"/>
                    <a:pt x="437" y="67"/>
                  </a:cubicBezTo>
                  <a:cubicBezTo>
                    <a:pt x="437" y="90"/>
                    <a:pt x="437" y="90"/>
                    <a:pt x="437" y="90"/>
                  </a:cubicBezTo>
                  <a:cubicBezTo>
                    <a:pt x="460" y="90"/>
                    <a:pt x="460" y="90"/>
                    <a:pt x="460" y="90"/>
                  </a:cubicBezTo>
                  <a:cubicBezTo>
                    <a:pt x="460" y="67"/>
                    <a:pt x="460" y="67"/>
                    <a:pt x="460" y="67"/>
                  </a:cubicBezTo>
                  <a:cubicBezTo>
                    <a:pt x="460" y="67"/>
                    <a:pt x="460" y="67"/>
                    <a:pt x="460" y="67"/>
                  </a:cubicBezTo>
                  <a:close/>
                  <a:moveTo>
                    <a:pt x="460" y="33"/>
                  </a:moveTo>
                  <a:cubicBezTo>
                    <a:pt x="437" y="33"/>
                    <a:pt x="437" y="33"/>
                    <a:pt x="437" y="33"/>
                  </a:cubicBezTo>
                  <a:cubicBezTo>
                    <a:pt x="437" y="57"/>
                    <a:pt x="437" y="57"/>
                    <a:pt x="437" y="57"/>
                  </a:cubicBezTo>
                  <a:cubicBezTo>
                    <a:pt x="460" y="57"/>
                    <a:pt x="460" y="57"/>
                    <a:pt x="460" y="57"/>
                  </a:cubicBezTo>
                  <a:cubicBezTo>
                    <a:pt x="460" y="33"/>
                    <a:pt x="460" y="33"/>
                    <a:pt x="460" y="33"/>
                  </a:cubicBezTo>
                  <a:cubicBezTo>
                    <a:pt x="460" y="33"/>
                    <a:pt x="460" y="33"/>
                    <a:pt x="460" y="33"/>
                  </a:cubicBezTo>
                  <a:close/>
                  <a:moveTo>
                    <a:pt x="532" y="368"/>
                  </a:moveTo>
                  <a:cubicBezTo>
                    <a:pt x="509" y="368"/>
                    <a:pt x="509" y="368"/>
                    <a:pt x="509" y="368"/>
                  </a:cubicBezTo>
                  <a:cubicBezTo>
                    <a:pt x="509" y="392"/>
                    <a:pt x="509" y="392"/>
                    <a:pt x="509" y="392"/>
                  </a:cubicBezTo>
                  <a:cubicBezTo>
                    <a:pt x="532" y="392"/>
                    <a:pt x="532" y="392"/>
                    <a:pt x="532" y="392"/>
                  </a:cubicBezTo>
                  <a:cubicBezTo>
                    <a:pt x="532" y="368"/>
                    <a:pt x="532" y="368"/>
                    <a:pt x="532" y="368"/>
                  </a:cubicBezTo>
                  <a:cubicBezTo>
                    <a:pt x="532" y="368"/>
                    <a:pt x="532" y="368"/>
                    <a:pt x="532" y="368"/>
                  </a:cubicBezTo>
                  <a:close/>
                  <a:moveTo>
                    <a:pt x="568" y="368"/>
                  </a:moveTo>
                  <a:cubicBezTo>
                    <a:pt x="545" y="368"/>
                    <a:pt x="545" y="368"/>
                    <a:pt x="545" y="368"/>
                  </a:cubicBezTo>
                  <a:cubicBezTo>
                    <a:pt x="545" y="392"/>
                    <a:pt x="545" y="392"/>
                    <a:pt x="545" y="392"/>
                  </a:cubicBezTo>
                  <a:cubicBezTo>
                    <a:pt x="568" y="392"/>
                    <a:pt x="568" y="392"/>
                    <a:pt x="568" y="392"/>
                  </a:cubicBezTo>
                  <a:cubicBezTo>
                    <a:pt x="568" y="368"/>
                    <a:pt x="568" y="368"/>
                    <a:pt x="568" y="368"/>
                  </a:cubicBezTo>
                  <a:cubicBezTo>
                    <a:pt x="568" y="368"/>
                    <a:pt x="568" y="368"/>
                    <a:pt x="568" y="368"/>
                  </a:cubicBezTo>
                  <a:close/>
                  <a:moveTo>
                    <a:pt x="532" y="335"/>
                  </a:moveTo>
                  <a:cubicBezTo>
                    <a:pt x="509" y="335"/>
                    <a:pt x="509" y="335"/>
                    <a:pt x="509" y="335"/>
                  </a:cubicBezTo>
                  <a:cubicBezTo>
                    <a:pt x="509" y="358"/>
                    <a:pt x="509" y="358"/>
                    <a:pt x="509" y="358"/>
                  </a:cubicBezTo>
                  <a:cubicBezTo>
                    <a:pt x="532" y="358"/>
                    <a:pt x="532" y="358"/>
                    <a:pt x="532" y="358"/>
                  </a:cubicBezTo>
                  <a:cubicBezTo>
                    <a:pt x="532" y="335"/>
                    <a:pt x="532" y="335"/>
                    <a:pt x="532" y="335"/>
                  </a:cubicBezTo>
                  <a:cubicBezTo>
                    <a:pt x="532" y="335"/>
                    <a:pt x="532" y="335"/>
                    <a:pt x="532" y="335"/>
                  </a:cubicBezTo>
                  <a:close/>
                  <a:moveTo>
                    <a:pt x="568" y="335"/>
                  </a:moveTo>
                  <a:cubicBezTo>
                    <a:pt x="545" y="335"/>
                    <a:pt x="545" y="335"/>
                    <a:pt x="545" y="335"/>
                  </a:cubicBezTo>
                  <a:cubicBezTo>
                    <a:pt x="545" y="358"/>
                    <a:pt x="545" y="358"/>
                    <a:pt x="545" y="358"/>
                  </a:cubicBezTo>
                  <a:cubicBezTo>
                    <a:pt x="568" y="358"/>
                    <a:pt x="568" y="358"/>
                    <a:pt x="568" y="358"/>
                  </a:cubicBezTo>
                  <a:cubicBezTo>
                    <a:pt x="568" y="335"/>
                    <a:pt x="568" y="335"/>
                    <a:pt x="568" y="335"/>
                  </a:cubicBezTo>
                  <a:cubicBezTo>
                    <a:pt x="568" y="335"/>
                    <a:pt x="568" y="335"/>
                    <a:pt x="568" y="335"/>
                  </a:cubicBezTo>
                  <a:close/>
                  <a:moveTo>
                    <a:pt x="532" y="301"/>
                  </a:moveTo>
                  <a:cubicBezTo>
                    <a:pt x="509" y="301"/>
                    <a:pt x="509" y="301"/>
                    <a:pt x="509" y="301"/>
                  </a:cubicBezTo>
                  <a:cubicBezTo>
                    <a:pt x="509" y="325"/>
                    <a:pt x="509" y="325"/>
                    <a:pt x="509" y="325"/>
                  </a:cubicBezTo>
                  <a:cubicBezTo>
                    <a:pt x="532" y="325"/>
                    <a:pt x="532" y="325"/>
                    <a:pt x="532" y="325"/>
                  </a:cubicBezTo>
                  <a:cubicBezTo>
                    <a:pt x="532" y="301"/>
                    <a:pt x="532" y="301"/>
                    <a:pt x="532" y="301"/>
                  </a:cubicBezTo>
                  <a:cubicBezTo>
                    <a:pt x="532" y="301"/>
                    <a:pt x="532" y="301"/>
                    <a:pt x="532" y="301"/>
                  </a:cubicBezTo>
                  <a:close/>
                  <a:moveTo>
                    <a:pt x="568" y="301"/>
                  </a:moveTo>
                  <a:cubicBezTo>
                    <a:pt x="545" y="301"/>
                    <a:pt x="545" y="301"/>
                    <a:pt x="545" y="301"/>
                  </a:cubicBezTo>
                  <a:cubicBezTo>
                    <a:pt x="545" y="325"/>
                    <a:pt x="545" y="325"/>
                    <a:pt x="545" y="325"/>
                  </a:cubicBezTo>
                  <a:cubicBezTo>
                    <a:pt x="568" y="325"/>
                    <a:pt x="568" y="325"/>
                    <a:pt x="568" y="325"/>
                  </a:cubicBezTo>
                  <a:cubicBezTo>
                    <a:pt x="568" y="301"/>
                    <a:pt x="568" y="301"/>
                    <a:pt x="568" y="301"/>
                  </a:cubicBezTo>
                  <a:cubicBezTo>
                    <a:pt x="568" y="301"/>
                    <a:pt x="568" y="301"/>
                    <a:pt x="568" y="301"/>
                  </a:cubicBezTo>
                  <a:close/>
                  <a:moveTo>
                    <a:pt x="532" y="268"/>
                  </a:moveTo>
                  <a:cubicBezTo>
                    <a:pt x="509" y="268"/>
                    <a:pt x="509" y="268"/>
                    <a:pt x="509" y="268"/>
                  </a:cubicBezTo>
                  <a:cubicBezTo>
                    <a:pt x="509" y="291"/>
                    <a:pt x="509" y="291"/>
                    <a:pt x="509" y="291"/>
                  </a:cubicBezTo>
                  <a:cubicBezTo>
                    <a:pt x="532" y="291"/>
                    <a:pt x="532" y="291"/>
                    <a:pt x="532" y="291"/>
                  </a:cubicBezTo>
                  <a:cubicBezTo>
                    <a:pt x="532" y="268"/>
                    <a:pt x="532" y="268"/>
                    <a:pt x="532" y="268"/>
                  </a:cubicBezTo>
                  <a:cubicBezTo>
                    <a:pt x="532" y="268"/>
                    <a:pt x="532" y="268"/>
                    <a:pt x="532" y="268"/>
                  </a:cubicBezTo>
                  <a:close/>
                  <a:moveTo>
                    <a:pt x="568" y="268"/>
                  </a:moveTo>
                  <a:cubicBezTo>
                    <a:pt x="545" y="268"/>
                    <a:pt x="545" y="268"/>
                    <a:pt x="545" y="268"/>
                  </a:cubicBezTo>
                  <a:cubicBezTo>
                    <a:pt x="545" y="291"/>
                    <a:pt x="545" y="291"/>
                    <a:pt x="545" y="291"/>
                  </a:cubicBezTo>
                  <a:cubicBezTo>
                    <a:pt x="568" y="291"/>
                    <a:pt x="568" y="291"/>
                    <a:pt x="568" y="291"/>
                  </a:cubicBezTo>
                  <a:cubicBezTo>
                    <a:pt x="568" y="268"/>
                    <a:pt x="568" y="268"/>
                    <a:pt x="568" y="268"/>
                  </a:cubicBezTo>
                  <a:cubicBezTo>
                    <a:pt x="568" y="268"/>
                    <a:pt x="568" y="268"/>
                    <a:pt x="568" y="268"/>
                  </a:cubicBezTo>
                  <a:close/>
                  <a:moveTo>
                    <a:pt x="532" y="234"/>
                  </a:moveTo>
                  <a:cubicBezTo>
                    <a:pt x="509" y="234"/>
                    <a:pt x="509" y="234"/>
                    <a:pt x="509" y="234"/>
                  </a:cubicBezTo>
                  <a:cubicBezTo>
                    <a:pt x="509" y="258"/>
                    <a:pt x="509" y="258"/>
                    <a:pt x="509" y="258"/>
                  </a:cubicBezTo>
                  <a:cubicBezTo>
                    <a:pt x="532" y="258"/>
                    <a:pt x="532" y="258"/>
                    <a:pt x="532" y="258"/>
                  </a:cubicBezTo>
                  <a:cubicBezTo>
                    <a:pt x="532" y="234"/>
                    <a:pt x="532" y="234"/>
                    <a:pt x="532" y="234"/>
                  </a:cubicBezTo>
                  <a:cubicBezTo>
                    <a:pt x="532" y="234"/>
                    <a:pt x="532" y="234"/>
                    <a:pt x="532" y="234"/>
                  </a:cubicBezTo>
                  <a:close/>
                  <a:moveTo>
                    <a:pt x="568" y="234"/>
                  </a:moveTo>
                  <a:cubicBezTo>
                    <a:pt x="545" y="234"/>
                    <a:pt x="545" y="234"/>
                    <a:pt x="545" y="234"/>
                  </a:cubicBezTo>
                  <a:cubicBezTo>
                    <a:pt x="545" y="258"/>
                    <a:pt x="545" y="258"/>
                    <a:pt x="545" y="258"/>
                  </a:cubicBezTo>
                  <a:cubicBezTo>
                    <a:pt x="568" y="258"/>
                    <a:pt x="568" y="258"/>
                    <a:pt x="568" y="258"/>
                  </a:cubicBezTo>
                  <a:cubicBezTo>
                    <a:pt x="568" y="234"/>
                    <a:pt x="568" y="234"/>
                    <a:pt x="568" y="234"/>
                  </a:cubicBezTo>
                  <a:cubicBezTo>
                    <a:pt x="568" y="234"/>
                    <a:pt x="568" y="234"/>
                    <a:pt x="568" y="234"/>
                  </a:cubicBezTo>
                  <a:close/>
                  <a:moveTo>
                    <a:pt x="532" y="201"/>
                  </a:moveTo>
                  <a:cubicBezTo>
                    <a:pt x="509" y="201"/>
                    <a:pt x="509" y="201"/>
                    <a:pt x="509" y="201"/>
                  </a:cubicBezTo>
                  <a:cubicBezTo>
                    <a:pt x="509" y="225"/>
                    <a:pt x="509" y="225"/>
                    <a:pt x="509" y="225"/>
                  </a:cubicBezTo>
                  <a:cubicBezTo>
                    <a:pt x="532" y="225"/>
                    <a:pt x="532" y="225"/>
                    <a:pt x="532" y="225"/>
                  </a:cubicBezTo>
                  <a:cubicBezTo>
                    <a:pt x="532" y="201"/>
                    <a:pt x="532" y="201"/>
                    <a:pt x="532" y="201"/>
                  </a:cubicBezTo>
                  <a:cubicBezTo>
                    <a:pt x="532" y="201"/>
                    <a:pt x="532" y="201"/>
                    <a:pt x="532" y="201"/>
                  </a:cubicBezTo>
                  <a:close/>
                  <a:moveTo>
                    <a:pt x="568" y="201"/>
                  </a:moveTo>
                  <a:cubicBezTo>
                    <a:pt x="545" y="201"/>
                    <a:pt x="545" y="201"/>
                    <a:pt x="545" y="201"/>
                  </a:cubicBezTo>
                  <a:cubicBezTo>
                    <a:pt x="545" y="225"/>
                    <a:pt x="545" y="225"/>
                    <a:pt x="545" y="225"/>
                  </a:cubicBezTo>
                  <a:cubicBezTo>
                    <a:pt x="568" y="225"/>
                    <a:pt x="568" y="225"/>
                    <a:pt x="568" y="225"/>
                  </a:cubicBezTo>
                  <a:cubicBezTo>
                    <a:pt x="568" y="201"/>
                    <a:pt x="568" y="201"/>
                    <a:pt x="568" y="201"/>
                  </a:cubicBezTo>
                  <a:cubicBezTo>
                    <a:pt x="568" y="201"/>
                    <a:pt x="568" y="201"/>
                    <a:pt x="568" y="201"/>
                  </a:cubicBezTo>
                  <a:close/>
                  <a:moveTo>
                    <a:pt x="532" y="168"/>
                  </a:moveTo>
                  <a:cubicBezTo>
                    <a:pt x="509" y="168"/>
                    <a:pt x="509" y="168"/>
                    <a:pt x="509" y="168"/>
                  </a:cubicBezTo>
                  <a:cubicBezTo>
                    <a:pt x="509" y="191"/>
                    <a:pt x="509" y="191"/>
                    <a:pt x="509" y="191"/>
                  </a:cubicBezTo>
                  <a:cubicBezTo>
                    <a:pt x="532" y="191"/>
                    <a:pt x="532" y="191"/>
                    <a:pt x="532" y="191"/>
                  </a:cubicBezTo>
                  <a:cubicBezTo>
                    <a:pt x="532" y="168"/>
                    <a:pt x="532" y="168"/>
                    <a:pt x="532" y="168"/>
                  </a:cubicBezTo>
                  <a:cubicBezTo>
                    <a:pt x="532" y="168"/>
                    <a:pt x="532" y="168"/>
                    <a:pt x="532" y="168"/>
                  </a:cubicBezTo>
                  <a:close/>
                  <a:moveTo>
                    <a:pt x="568" y="168"/>
                  </a:moveTo>
                  <a:cubicBezTo>
                    <a:pt x="545" y="168"/>
                    <a:pt x="545" y="168"/>
                    <a:pt x="545" y="168"/>
                  </a:cubicBezTo>
                  <a:cubicBezTo>
                    <a:pt x="545" y="191"/>
                    <a:pt x="545" y="191"/>
                    <a:pt x="545" y="191"/>
                  </a:cubicBezTo>
                  <a:cubicBezTo>
                    <a:pt x="568" y="191"/>
                    <a:pt x="568" y="191"/>
                    <a:pt x="568" y="191"/>
                  </a:cubicBezTo>
                  <a:cubicBezTo>
                    <a:pt x="568" y="168"/>
                    <a:pt x="568" y="168"/>
                    <a:pt x="568" y="168"/>
                  </a:cubicBezTo>
                  <a:cubicBezTo>
                    <a:pt x="568" y="168"/>
                    <a:pt x="568" y="168"/>
                    <a:pt x="568" y="168"/>
                  </a:cubicBezTo>
                  <a:close/>
                  <a:moveTo>
                    <a:pt x="568" y="134"/>
                  </a:moveTo>
                  <a:cubicBezTo>
                    <a:pt x="545" y="134"/>
                    <a:pt x="545" y="134"/>
                    <a:pt x="545" y="134"/>
                  </a:cubicBezTo>
                  <a:cubicBezTo>
                    <a:pt x="545" y="158"/>
                    <a:pt x="545" y="158"/>
                    <a:pt x="545" y="158"/>
                  </a:cubicBezTo>
                  <a:cubicBezTo>
                    <a:pt x="568" y="158"/>
                    <a:pt x="568" y="158"/>
                    <a:pt x="568" y="158"/>
                  </a:cubicBezTo>
                  <a:cubicBezTo>
                    <a:pt x="568" y="134"/>
                    <a:pt x="568" y="134"/>
                    <a:pt x="568" y="134"/>
                  </a:cubicBezTo>
                  <a:cubicBezTo>
                    <a:pt x="568" y="134"/>
                    <a:pt x="568" y="134"/>
                    <a:pt x="568" y="134"/>
                  </a:cubicBezTo>
                  <a:close/>
                  <a:moveTo>
                    <a:pt x="568" y="100"/>
                  </a:moveTo>
                  <a:cubicBezTo>
                    <a:pt x="545" y="100"/>
                    <a:pt x="545" y="100"/>
                    <a:pt x="545" y="100"/>
                  </a:cubicBezTo>
                  <a:cubicBezTo>
                    <a:pt x="545" y="124"/>
                    <a:pt x="545" y="124"/>
                    <a:pt x="545" y="124"/>
                  </a:cubicBezTo>
                  <a:cubicBezTo>
                    <a:pt x="568" y="124"/>
                    <a:pt x="568" y="124"/>
                    <a:pt x="568" y="124"/>
                  </a:cubicBezTo>
                  <a:cubicBezTo>
                    <a:pt x="568" y="100"/>
                    <a:pt x="568" y="100"/>
                    <a:pt x="568" y="100"/>
                  </a:cubicBezTo>
                  <a:cubicBezTo>
                    <a:pt x="568" y="100"/>
                    <a:pt x="568" y="100"/>
                    <a:pt x="568" y="100"/>
                  </a:cubicBezTo>
                  <a:close/>
                  <a:moveTo>
                    <a:pt x="568" y="67"/>
                  </a:moveTo>
                  <a:cubicBezTo>
                    <a:pt x="545" y="67"/>
                    <a:pt x="545" y="67"/>
                    <a:pt x="545" y="67"/>
                  </a:cubicBezTo>
                  <a:cubicBezTo>
                    <a:pt x="545" y="90"/>
                    <a:pt x="545" y="90"/>
                    <a:pt x="545" y="90"/>
                  </a:cubicBezTo>
                  <a:cubicBezTo>
                    <a:pt x="568" y="90"/>
                    <a:pt x="568" y="90"/>
                    <a:pt x="568" y="90"/>
                  </a:cubicBezTo>
                  <a:cubicBezTo>
                    <a:pt x="568" y="67"/>
                    <a:pt x="568" y="67"/>
                    <a:pt x="568" y="67"/>
                  </a:cubicBezTo>
                  <a:cubicBezTo>
                    <a:pt x="568" y="67"/>
                    <a:pt x="568" y="67"/>
                    <a:pt x="568" y="67"/>
                  </a:cubicBezTo>
                  <a:close/>
                  <a:moveTo>
                    <a:pt x="604" y="368"/>
                  </a:moveTo>
                  <a:cubicBezTo>
                    <a:pt x="580" y="368"/>
                    <a:pt x="580" y="368"/>
                    <a:pt x="580" y="368"/>
                  </a:cubicBezTo>
                  <a:cubicBezTo>
                    <a:pt x="580" y="392"/>
                    <a:pt x="580" y="392"/>
                    <a:pt x="580" y="392"/>
                  </a:cubicBezTo>
                  <a:cubicBezTo>
                    <a:pt x="604" y="392"/>
                    <a:pt x="604" y="392"/>
                    <a:pt x="604" y="392"/>
                  </a:cubicBezTo>
                  <a:cubicBezTo>
                    <a:pt x="604" y="368"/>
                    <a:pt x="604" y="368"/>
                    <a:pt x="604" y="368"/>
                  </a:cubicBezTo>
                  <a:cubicBezTo>
                    <a:pt x="604" y="368"/>
                    <a:pt x="604" y="368"/>
                    <a:pt x="604" y="368"/>
                  </a:cubicBezTo>
                  <a:close/>
                  <a:moveTo>
                    <a:pt x="641" y="368"/>
                  </a:moveTo>
                  <a:cubicBezTo>
                    <a:pt x="617" y="368"/>
                    <a:pt x="617" y="368"/>
                    <a:pt x="617" y="368"/>
                  </a:cubicBezTo>
                  <a:cubicBezTo>
                    <a:pt x="617" y="392"/>
                    <a:pt x="617" y="392"/>
                    <a:pt x="617" y="392"/>
                  </a:cubicBezTo>
                  <a:cubicBezTo>
                    <a:pt x="641" y="392"/>
                    <a:pt x="641" y="392"/>
                    <a:pt x="641" y="392"/>
                  </a:cubicBezTo>
                  <a:cubicBezTo>
                    <a:pt x="641" y="368"/>
                    <a:pt x="641" y="368"/>
                    <a:pt x="641" y="368"/>
                  </a:cubicBezTo>
                  <a:cubicBezTo>
                    <a:pt x="641" y="368"/>
                    <a:pt x="641" y="368"/>
                    <a:pt x="641" y="368"/>
                  </a:cubicBezTo>
                  <a:close/>
                  <a:moveTo>
                    <a:pt x="604" y="335"/>
                  </a:moveTo>
                  <a:cubicBezTo>
                    <a:pt x="580" y="335"/>
                    <a:pt x="580" y="335"/>
                    <a:pt x="580" y="335"/>
                  </a:cubicBezTo>
                  <a:cubicBezTo>
                    <a:pt x="580" y="358"/>
                    <a:pt x="580" y="358"/>
                    <a:pt x="580" y="358"/>
                  </a:cubicBezTo>
                  <a:cubicBezTo>
                    <a:pt x="604" y="358"/>
                    <a:pt x="604" y="358"/>
                    <a:pt x="604" y="358"/>
                  </a:cubicBezTo>
                  <a:cubicBezTo>
                    <a:pt x="604" y="335"/>
                    <a:pt x="604" y="335"/>
                    <a:pt x="604" y="335"/>
                  </a:cubicBezTo>
                  <a:cubicBezTo>
                    <a:pt x="604" y="335"/>
                    <a:pt x="604" y="335"/>
                    <a:pt x="604" y="335"/>
                  </a:cubicBezTo>
                  <a:close/>
                  <a:moveTo>
                    <a:pt x="641" y="335"/>
                  </a:moveTo>
                  <a:cubicBezTo>
                    <a:pt x="617" y="335"/>
                    <a:pt x="617" y="335"/>
                    <a:pt x="617" y="335"/>
                  </a:cubicBezTo>
                  <a:cubicBezTo>
                    <a:pt x="617" y="358"/>
                    <a:pt x="617" y="358"/>
                    <a:pt x="617" y="358"/>
                  </a:cubicBezTo>
                  <a:cubicBezTo>
                    <a:pt x="641" y="358"/>
                    <a:pt x="641" y="358"/>
                    <a:pt x="641" y="358"/>
                  </a:cubicBezTo>
                  <a:cubicBezTo>
                    <a:pt x="641" y="335"/>
                    <a:pt x="641" y="335"/>
                    <a:pt x="641" y="335"/>
                  </a:cubicBezTo>
                  <a:cubicBezTo>
                    <a:pt x="641" y="335"/>
                    <a:pt x="641" y="335"/>
                    <a:pt x="641" y="335"/>
                  </a:cubicBezTo>
                  <a:close/>
                  <a:moveTo>
                    <a:pt x="604" y="301"/>
                  </a:moveTo>
                  <a:cubicBezTo>
                    <a:pt x="580" y="301"/>
                    <a:pt x="580" y="301"/>
                    <a:pt x="580" y="301"/>
                  </a:cubicBezTo>
                  <a:cubicBezTo>
                    <a:pt x="580" y="325"/>
                    <a:pt x="580" y="325"/>
                    <a:pt x="580" y="325"/>
                  </a:cubicBezTo>
                  <a:cubicBezTo>
                    <a:pt x="604" y="325"/>
                    <a:pt x="604" y="325"/>
                    <a:pt x="604" y="325"/>
                  </a:cubicBezTo>
                  <a:cubicBezTo>
                    <a:pt x="604" y="301"/>
                    <a:pt x="604" y="301"/>
                    <a:pt x="604" y="301"/>
                  </a:cubicBezTo>
                  <a:cubicBezTo>
                    <a:pt x="604" y="301"/>
                    <a:pt x="604" y="301"/>
                    <a:pt x="604" y="301"/>
                  </a:cubicBezTo>
                  <a:close/>
                  <a:moveTo>
                    <a:pt x="641" y="301"/>
                  </a:moveTo>
                  <a:cubicBezTo>
                    <a:pt x="617" y="301"/>
                    <a:pt x="617" y="301"/>
                    <a:pt x="617" y="301"/>
                  </a:cubicBezTo>
                  <a:cubicBezTo>
                    <a:pt x="617" y="325"/>
                    <a:pt x="617" y="325"/>
                    <a:pt x="617" y="325"/>
                  </a:cubicBezTo>
                  <a:cubicBezTo>
                    <a:pt x="641" y="325"/>
                    <a:pt x="641" y="325"/>
                    <a:pt x="641" y="325"/>
                  </a:cubicBezTo>
                  <a:cubicBezTo>
                    <a:pt x="641" y="301"/>
                    <a:pt x="641" y="301"/>
                    <a:pt x="641" y="301"/>
                  </a:cubicBezTo>
                  <a:cubicBezTo>
                    <a:pt x="641" y="301"/>
                    <a:pt x="641" y="301"/>
                    <a:pt x="641" y="301"/>
                  </a:cubicBezTo>
                  <a:close/>
                  <a:moveTo>
                    <a:pt x="604" y="268"/>
                  </a:moveTo>
                  <a:cubicBezTo>
                    <a:pt x="580" y="268"/>
                    <a:pt x="580" y="268"/>
                    <a:pt x="580" y="268"/>
                  </a:cubicBezTo>
                  <a:cubicBezTo>
                    <a:pt x="580" y="291"/>
                    <a:pt x="580" y="291"/>
                    <a:pt x="580" y="291"/>
                  </a:cubicBezTo>
                  <a:cubicBezTo>
                    <a:pt x="604" y="291"/>
                    <a:pt x="604" y="291"/>
                    <a:pt x="604" y="291"/>
                  </a:cubicBezTo>
                  <a:cubicBezTo>
                    <a:pt x="604" y="268"/>
                    <a:pt x="604" y="268"/>
                    <a:pt x="604" y="268"/>
                  </a:cubicBezTo>
                  <a:cubicBezTo>
                    <a:pt x="604" y="268"/>
                    <a:pt x="604" y="268"/>
                    <a:pt x="604" y="268"/>
                  </a:cubicBezTo>
                  <a:close/>
                  <a:moveTo>
                    <a:pt x="641" y="268"/>
                  </a:moveTo>
                  <a:cubicBezTo>
                    <a:pt x="617" y="268"/>
                    <a:pt x="617" y="268"/>
                    <a:pt x="617" y="268"/>
                  </a:cubicBezTo>
                  <a:cubicBezTo>
                    <a:pt x="617" y="291"/>
                    <a:pt x="617" y="291"/>
                    <a:pt x="617" y="291"/>
                  </a:cubicBezTo>
                  <a:cubicBezTo>
                    <a:pt x="641" y="291"/>
                    <a:pt x="641" y="291"/>
                    <a:pt x="641" y="291"/>
                  </a:cubicBezTo>
                  <a:cubicBezTo>
                    <a:pt x="641" y="268"/>
                    <a:pt x="641" y="268"/>
                    <a:pt x="641" y="268"/>
                  </a:cubicBezTo>
                  <a:cubicBezTo>
                    <a:pt x="641" y="268"/>
                    <a:pt x="641" y="268"/>
                    <a:pt x="641" y="268"/>
                  </a:cubicBezTo>
                  <a:close/>
                  <a:moveTo>
                    <a:pt x="604" y="234"/>
                  </a:moveTo>
                  <a:cubicBezTo>
                    <a:pt x="580" y="234"/>
                    <a:pt x="580" y="234"/>
                    <a:pt x="580" y="234"/>
                  </a:cubicBezTo>
                  <a:cubicBezTo>
                    <a:pt x="580" y="258"/>
                    <a:pt x="580" y="258"/>
                    <a:pt x="580" y="258"/>
                  </a:cubicBezTo>
                  <a:cubicBezTo>
                    <a:pt x="604" y="258"/>
                    <a:pt x="604" y="258"/>
                    <a:pt x="604" y="258"/>
                  </a:cubicBezTo>
                  <a:cubicBezTo>
                    <a:pt x="604" y="234"/>
                    <a:pt x="604" y="234"/>
                    <a:pt x="604" y="234"/>
                  </a:cubicBezTo>
                  <a:cubicBezTo>
                    <a:pt x="604" y="234"/>
                    <a:pt x="604" y="234"/>
                    <a:pt x="604" y="234"/>
                  </a:cubicBezTo>
                  <a:close/>
                  <a:moveTo>
                    <a:pt x="641" y="234"/>
                  </a:moveTo>
                  <a:cubicBezTo>
                    <a:pt x="617" y="234"/>
                    <a:pt x="617" y="234"/>
                    <a:pt x="617" y="234"/>
                  </a:cubicBezTo>
                  <a:cubicBezTo>
                    <a:pt x="617" y="258"/>
                    <a:pt x="617" y="258"/>
                    <a:pt x="617" y="258"/>
                  </a:cubicBezTo>
                  <a:cubicBezTo>
                    <a:pt x="641" y="258"/>
                    <a:pt x="641" y="258"/>
                    <a:pt x="641" y="258"/>
                  </a:cubicBezTo>
                  <a:cubicBezTo>
                    <a:pt x="641" y="234"/>
                    <a:pt x="641" y="234"/>
                    <a:pt x="641" y="234"/>
                  </a:cubicBezTo>
                  <a:cubicBezTo>
                    <a:pt x="641" y="234"/>
                    <a:pt x="641" y="234"/>
                    <a:pt x="641" y="234"/>
                  </a:cubicBezTo>
                  <a:close/>
                  <a:moveTo>
                    <a:pt x="604" y="201"/>
                  </a:moveTo>
                  <a:cubicBezTo>
                    <a:pt x="580" y="201"/>
                    <a:pt x="580" y="201"/>
                    <a:pt x="580" y="201"/>
                  </a:cubicBezTo>
                  <a:cubicBezTo>
                    <a:pt x="580" y="225"/>
                    <a:pt x="580" y="225"/>
                    <a:pt x="580" y="225"/>
                  </a:cubicBezTo>
                  <a:cubicBezTo>
                    <a:pt x="604" y="225"/>
                    <a:pt x="604" y="225"/>
                    <a:pt x="604" y="225"/>
                  </a:cubicBezTo>
                  <a:cubicBezTo>
                    <a:pt x="604" y="201"/>
                    <a:pt x="604" y="201"/>
                    <a:pt x="604" y="201"/>
                  </a:cubicBezTo>
                  <a:cubicBezTo>
                    <a:pt x="604" y="201"/>
                    <a:pt x="604" y="201"/>
                    <a:pt x="604" y="201"/>
                  </a:cubicBezTo>
                  <a:close/>
                  <a:moveTo>
                    <a:pt x="604" y="168"/>
                  </a:moveTo>
                  <a:cubicBezTo>
                    <a:pt x="580" y="168"/>
                    <a:pt x="580" y="168"/>
                    <a:pt x="580" y="168"/>
                  </a:cubicBezTo>
                  <a:cubicBezTo>
                    <a:pt x="580" y="191"/>
                    <a:pt x="580" y="191"/>
                    <a:pt x="580" y="191"/>
                  </a:cubicBezTo>
                  <a:cubicBezTo>
                    <a:pt x="604" y="191"/>
                    <a:pt x="604" y="191"/>
                    <a:pt x="604" y="191"/>
                  </a:cubicBezTo>
                  <a:cubicBezTo>
                    <a:pt x="604" y="168"/>
                    <a:pt x="604" y="168"/>
                    <a:pt x="604" y="168"/>
                  </a:cubicBezTo>
                  <a:cubicBezTo>
                    <a:pt x="604" y="168"/>
                    <a:pt x="604" y="168"/>
                    <a:pt x="604" y="168"/>
                  </a:cubicBezTo>
                  <a:close/>
                  <a:moveTo>
                    <a:pt x="604" y="134"/>
                  </a:moveTo>
                  <a:cubicBezTo>
                    <a:pt x="580" y="134"/>
                    <a:pt x="580" y="134"/>
                    <a:pt x="580" y="134"/>
                  </a:cubicBezTo>
                  <a:cubicBezTo>
                    <a:pt x="580" y="158"/>
                    <a:pt x="580" y="158"/>
                    <a:pt x="580" y="158"/>
                  </a:cubicBezTo>
                  <a:cubicBezTo>
                    <a:pt x="604" y="158"/>
                    <a:pt x="604" y="158"/>
                    <a:pt x="604" y="158"/>
                  </a:cubicBezTo>
                  <a:cubicBezTo>
                    <a:pt x="604" y="134"/>
                    <a:pt x="604" y="134"/>
                    <a:pt x="604" y="134"/>
                  </a:cubicBezTo>
                  <a:cubicBezTo>
                    <a:pt x="604" y="134"/>
                    <a:pt x="604" y="134"/>
                    <a:pt x="604" y="134"/>
                  </a:cubicBezTo>
                  <a:close/>
                  <a:moveTo>
                    <a:pt x="604" y="100"/>
                  </a:moveTo>
                  <a:cubicBezTo>
                    <a:pt x="580" y="100"/>
                    <a:pt x="580" y="100"/>
                    <a:pt x="580" y="100"/>
                  </a:cubicBezTo>
                  <a:cubicBezTo>
                    <a:pt x="580" y="124"/>
                    <a:pt x="580" y="124"/>
                    <a:pt x="580" y="124"/>
                  </a:cubicBezTo>
                  <a:cubicBezTo>
                    <a:pt x="604" y="124"/>
                    <a:pt x="604" y="124"/>
                    <a:pt x="604" y="124"/>
                  </a:cubicBezTo>
                  <a:cubicBezTo>
                    <a:pt x="604" y="100"/>
                    <a:pt x="604" y="100"/>
                    <a:pt x="604" y="100"/>
                  </a:cubicBezTo>
                  <a:cubicBezTo>
                    <a:pt x="604" y="100"/>
                    <a:pt x="604" y="100"/>
                    <a:pt x="604" y="100"/>
                  </a:cubicBezTo>
                  <a:close/>
                  <a:moveTo>
                    <a:pt x="641" y="201"/>
                  </a:moveTo>
                  <a:cubicBezTo>
                    <a:pt x="617" y="201"/>
                    <a:pt x="617" y="201"/>
                    <a:pt x="617" y="201"/>
                  </a:cubicBezTo>
                  <a:cubicBezTo>
                    <a:pt x="617" y="225"/>
                    <a:pt x="617" y="225"/>
                    <a:pt x="617" y="225"/>
                  </a:cubicBezTo>
                  <a:cubicBezTo>
                    <a:pt x="641" y="225"/>
                    <a:pt x="641" y="225"/>
                    <a:pt x="641" y="225"/>
                  </a:cubicBezTo>
                  <a:cubicBezTo>
                    <a:pt x="641" y="201"/>
                    <a:pt x="641" y="201"/>
                    <a:pt x="641" y="201"/>
                  </a:cubicBezTo>
                  <a:cubicBezTo>
                    <a:pt x="641" y="201"/>
                    <a:pt x="641" y="201"/>
                    <a:pt x="641" y="201"/>
                  </a:cubicBezTo>
                  <a:close/>
                  <a:moveTo>
                    <a:pt x="641" y="168"/>
                  </a:moveTo>
                  <a:cubicBezTo>
                    <a:pt x="617" y="168"/>
                    <a:pt x="617" y="168"/>
                    <a:pt x="617" y="168"/>
                  </a:cubicBezTo>
                  <a:cubicBezTo>
                    <a:pt x="617" y="191"/>
                    <a:pt x="617" y="191"/>
                    <a:pt x="617" y="191"/>
                  </a:cubicBezTo>
                  <a:cubicBezTo>
                    <a:pt x="641" y="191"/>
                    <a:pt x="641" y="191"/>
                    <a:pt x="641" y="191"/>
                  </a:cubicBezTo>
                  <a:cubicBezTo>
                    <a:pt x="641" y="168"/>
                    <a:pt x="641" y="168"/>
                    <a:pt x="641" y="168"/>
                  </a:cubicBezTo>
                  <a:cubicBezTo>
                    <a:pt x="641" y="168"/>
                    <a:pt x="641" y="168"/>
                    <a:pt x="641" y="168"/>
                  </a:cubicBezTo>
                  <a:close/>
                  <a:moveTo>
                    <a:pt x="641" y="134"/>
                  </a:moveTo>
                  <a:cubicBezTo>
                    <a:pt x="617" y="134"/>
                    <a:pt x="617" y="134"/>
                    <a:pt x="617" y="134"/>
                  </a:cubicBezTo>
                  <a:cubicBezTo>
                    <a:pt x="617" y="158"/>
                    <a:pt x="617" y="158"/>
                    <a:pt x="617" y="158"/>
                  </a:cubicBezTo>
                  <a:cubicBezTo>
                    <a:pt x="641" y="158"/>
                    <a:pt x="641" y="158"/>
                    <a:pt x="641" y="158"/>
                  </a:cubicBezTo>
                  <a:cubicBezTo>
                    <a:pt x="641" y="134"/>
                    <a:pt x="641" y="134"/>
                    <a:pt x="641" y="134"/>
                  </a:cubicBezTo>
                  <a:cubicBezTo>
                    <a:pt x="641" y="134"/>
                    <a:pt x="641" y="134"/>
                    <a:pt x="641" y="134"/>
                  </a:cubicBezTo>
                  <a:close/>
                  <a:moveTo>
                    <a:pt x="641" y="100"/>
                  </a:moveTo>
                  <a:cubicBezTo>
                    <a:pt x="617" y="100"/>
                    <a:pt x="617" y="100"/>
                    <a:pt x="617" y="100"/>
                  </a:cubicBezTo>
                  <a:cubicBezTo>
                    <a:pt x="617" y="124"/>
                    <a:pt x="617" y="124"/>
                    <a:pt x="617" y="124"/>
                  </a:cubicBezTo>
                  <a:cubicBezTo>
                    <a:pt x="641" y="124"/>
                    <a:pt x="641" y="124"/>
                    <a:pt x="641" y="124"/>
                  </a:cubicBezTo>
                  <a:cubicBezTo>
                    <a:pt x="641" y="100"/>
                    <a:pt x="641" y="100"/>
                    <a:pt x="641" y="100"/>
                  </a:cubicBezTo>
                  <a:cubicBezTo>
                    <a:pt x="641" y="100"/>
                    <a:pt x="641" y="100"/>
                    <a:pt x="641" y="100"/>
                  </a:cubicBezTo>
                  <a:close/>
                  <a:moveTo>
                    <a:pt x="604" y="67"/>
                  </a:moveTo>
                  <a:cubicBezTo>
                    <a:pt x="580" y="67"/>
                    <a:pt x="580" y="67"/>
                    <a:pt x="580" y="67"/>
                  </a:cubicBezTo>
                  <a:cubicBezTo>
                    <a:pt x="580" y="90"/>
                    <a:pt x="580" y="90"/>
                    <a:pt x="580" y="90"/>
                  </a:cubicBezTo>
                  <a:cubicBezTo>
                    <a:pt x="604" y="90"/>
                    <a:pt x="604" y="90"/>
                    <a:pt x="604" y="90"/>
                  </a:cubicBezTo>
                  <a:cubicBezTo>
                    <a:pt x="604" y="67"/>
                    <a:pt x="604" y="67"/>
                    <a:pt x="604" y="67"/>
                  </a:cubicBezTo>
                  <a:cubicBezTo>
                    <a:pt x="604" y="67"/>
                    <a:pt x="604" y="67"/>
                    <a:pt x="604" y="67"/>
                  </a:cubicBezTo>
                  <a:close/>
                  <a:moveTo>
                    <a:pt x="604" y="33"/>
                  </a:moveTo>
                  <a:cubicBezTo>
                    <a:pt x="580" y="33"/>
                    <a:pt x="580" y="33"/>
                    <a:pt x="580" y="33"/>
                  </a:cubicBezTo>
                  <a:cubicBezTo>
                    <a:pt x="580" y="57"/>
                    <a:pt x="580" y="57"/>
                    <a:pt x="580" y="57"/>
                  </a:cubicBezTo>
                  <a:cubicBezTo>
                    <a:pt x="604" y="57"/>
                    <a:pt x="604" y="57"/>
                    <a:pt x="604" y="57"/>
                  </a:cubicBezTo>
                  <a:cubicBezTo>
                    <a:pt x="604" y="33"/>
                    <a:pt x="604" y="33"/>
                    <a:pt x="604" y="33"/>
                  </a:cubicBezTo>
                  <a:cubicBezTo>
                    <a:pt x="604" y="33"/>
                    <a:pt x="604" y="33"/>
                    <a:pt x="604" y="33"/>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412849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21"/>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0-#ppt_w/2"/>
                                          </p:val>
                                        </p:tav>
                                        <p:tav tm="100000">
                                          <p:val>
                                            <p:strVal val="#ppt_x"/>
                                          </p:val>
                                        </p:tav>
                                      </p:tavLst>
                                    </p:anim>
                                    <p:anim calcmode="lin" valueType="num">
                                      <p:cBhvr additive="base">
                                        <p:cTn id="25" dur="500" fill="hold"/>
                                        <p:tgtEl>
                                          <p:spTgt spid="26"/>
                                        </p:tgtEl>
                                        <p:attrNameLst>
                                          <p:attrName>ppt_y</p:attrName>
                                        </p:attrNameLst>
                                      </p:cBhvr>
                                      <p:tavLst>
                                        <p:tav tm="0">
                                          <p:val>
                                            <p:strVal val="#ppt_y"/>
                                          </p:val>
                                        </p:tav>
                                        <p:tav tm="100000">
                                          <p:val>
                                            <p:strVal val="#ppt_y"/>
                                          </p:val>
                                        </p:tav>
                                      </p:tavLst>
                                    </p:anim>
                                  </p:childTnLst>
                                </p:cTn>
                              </p:par>
                              <p:par>
                                <p:cTn id="26" presetID="2" presetClass="entr" presetSubtype="8" decel="10000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0-#ppt_w/2"/>
                                          </p:val>
                                        </p:tav>
                                        <p:tav tm="100000">
                                          <p:val>
                                            <p:strVal val="#ppt_x"/>
                                          </p:val>
                                        </p:tav>
                                      </p:tavLst>
                                    </p:anim>
                                    <p:anim calcmode="lin" valueType="num">
                                      <p:cBhvr additive="base">
                                        <p:cTn id="29" dur="500" fill="hold"/>
                                        <p:tgtEl>
                                          <p:spTgt spid="38"/>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25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fill="hold"/>
                                        <p:tgtEl>
                                          <p:spTgt spid="37"/>
                                        </p:tgtEl>
                                        <p:attrNameLst>
                                          <p:attrName>ppt_x</p:attrName>
                                        </p:attrNameLst>
                                      </p:cBhvr>
                                      <p:tavLst>
                                        <p:tav tm="0">
                                          <p:val>
                                            <p:strVal val="1+#ppt_w/2"/>
                                          </p:val>
                                        </p:tav>
                                        <p:tav tm="100000">
                                          <p:val>
                                            <p:strVal val="#ppt_x"/>
                                          </p:val>
                                        </p:tav>
                                      </p:tavLst>
                                    </p:anim>
                                    <p:anim calcmode="lin" valueType="num">
                                      <p:cBhvr additive="base">
                                        <p:cTn id="3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2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hevron 9"/>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14" name="Pentagon 13"/>
          <p:cNvSpPr/>
          <p:nvPr/>
        </p:nvSpPr>
        <p:spPr bwMode="auto">
          <a:xfrm>
            <a:off x="0" y="1420208"/>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8" y="2450893"/>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Hi, I'm LUIS</a:t>
            </a:r>
          </a:p>
        </p:txBody>
      </p:sp>
      <p:sp>
        <p:nvSpPr>
          <p:cNvPr id="13" name="Freeform 12"/>
          <p:cNvSpPr>
            <a:spLocks noChangeAspect="1"/>
          </p:cNvSpPr>
          <p:nvPr/>
        </p:nvSpPr>
        <p:spPr bwMode="auto">
          <a:xfrm>
            <a:off x="274638" y="3957465"/>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
        <p:nvSpPr>
          <p:cNvPr id="19"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The Adventures of LUIS and CRIS</a:t>
            </a:r>
          </a:p>
        </p:txBody>
      </p:sp>
      <p:grpSp>
        <p:nvGrpSpPr>
          <p:cNvPr id="25" name="Group 24"/>
          <p:cNvGrpSpPr/>
          <p:nvPr/>
        </p:nvGrpSpPr>
        <p:grpSpPr>
          <a:xfrm>
            <a:off x="-355601" y="301625"/>
            <a:ext cx="1849438" cy="917575"/>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4" name="Picture 2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16" name="Oval Callout 6"/>
          <p:cNvSpPr/>
          <p:nvPr/>
        </p:nvSpPr>
        <p:spPr bwMode="auto">
          <a:xfrm flipH="1">
            <a:off x="6728038" y="1803598"/>
            <a:ext cx="3399705" cy="1483916"/>
          </a:xfrm>
          <a:prstGeom prst="wedgeEllipseCallout">
            <a:avLst>
              <a:gd name="adj1" fmla="val -44310"/>
              <a:gd name="adj2" fmla="val 50709"/>
            </a:avLst>
          </a:prstGeom>
          <a:solidFill>
            <a:srgbClr val="01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solidFill>
                  <a:schemeClr val="bg1"/>
                </a:solidFill>
                <a:ea typeface="Segoe UI" pitchFamily="34" charset="0"/>
                <a:cs typeface="Segoe UI" pitchFamily="34" charset="0"/>
              </a:rPr>
              <a:t>Hi, I'm CRIS</a:t>
            </a:r>
          </a:p>
        </p:txBody>
      </p:sp>
      <p:sp>
        <p:nvSpPr>
          <p:cNvPr id="18" name="Freeform 12"/>
          <p:cNvSpPr>
            <a:spLocks noChangeAspect="1"/>
          </p:cNvSpPr>
          <p:nvPr/>
        </p:nvSpPr>
        <p:spPr bwMode="auto">
          <a:xfrm>
            <a:off x="9540876" y="3878262"/>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01B294"/>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Tree>
    <p:extLst>
      <p:ext uri="{BB962C8B-B14F-4D97-AF65-F5344CB8AC3E}">
        <p14:creationId xmlns:p14="http://schemas.microsoft.com/office/powerpoint/2010/main" val="494114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01519 0.00045 L 2.30023E-6 2.46482E-6 " pathEditMode="relative" rAng="0" ptsTypes="AA">
                                      <p:cBhvr>
                                        <p:cTn id="9" dur="500" fill="hold"/>
                                        <p:tgtEl>
                                          <p:spTgt spid="19"/>
                                        </p:tgtEl>
                                        <p:attrNameLst>
                                          <p:attrName>ppt_x</p:attrName>
                                          <p:attrName>ppt_y</p:attrName>
                                        </p:attrNameLst>
                                      </p:cBhvr>
                                      <p:rCtr x="-76600" y="-2300"/>
                                    </p:animMotion>
                                  </p:childTnLst>
                                </p:cTn>
                              </p:par>
                              <p:par>
                                <p:cTn id="10" presetID="2" presetClass="entr" presetSubtype="8" decel="10000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135868"/>
            <a:ext cx="8275638" cy="334860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a:gradFill>
                  <a:gsLst>
                    <a:gs pos="1250">
                      <a:srgbClr val="404040"/>
                    </a:gs>
                    <a:gs pos="100000">
                      <a:srgbClr val="404040"/>
                    </a:gs>
                  </a:gsLst>
                  <a:lin ang="5400000" scaled="0"/>
                </a:gradFill>
              </a:rPr>
              <a:t>LUIS</a:t>
            </a:r>
            <a:br>
              <a:rPr lang="en-US" sz="4400" dirty="0">
                <a:gradFill>
                  <a:gsLst>
                    <a:gs pos="1250">
                      <a:srgbClr val="404040"/>
                    </a:gs>
                    <a:gs pos="100000">
                      <a:srgbClr val="404040"/>
                    </a:gs>
                  </a:gsLst>
                  <a:lin ang="5400000" scaled="0"/>
                </a:gradFill>
              </a:rPr>
            </a:br>
            <a:r>
              <a:rPr lang="en-US" sz="4400" dirty="0">
                <a:gradFill>
                  <a:gsLst>
                    <a:gs pos="1250">
                      <a:srgbClr val="404040"/>
                    </a:gs>
                    <a:gs pos="100000">
                      <a:srgbClr val="404040"/>
                    </a:gs>
                  </a:gsLst>
                  <a:lin ang="5400000" scaled="0"/>
                </a:gradFill>
              </a:rPr>
              <a:t>Language Understanding </a:t>
            </a:r>
            <a:br>
              <a:rPr lang="en-US" sz="4400" dirty="0">
                <a:gradFill>
                  <a:gsLst>
                    <a:gs pos="1250">
                      <a:srgbClr val="404040"/>
                    </a:gs>
                    <a:gs pos="100000">
                      <a:srgbClr val="404040"/>
                    </a:gs>
                  </a:gsLst>
                  <a:lin ang="5400000" scaled="0"/>
                </a:gradFill>
              </a:rPr>
            </a:br>
            <a:r>
              <a:rPr lang="en-US" sz="4400" dirty="0">
                <a:gradFill>
                  <a:gsLst>
                    <a:gs pos="1250">
                      <a:srgbClr val="404040"/>
                    </a:gs>
                    <a:gs pos="100000">
                      <a:srgbClr val="404040"/>
                    </a:gs>
                  </a:gsLst>
                  <a:lin ang="5400000" scaled="0"/>
                </a:gradFill>
              </a:rPr>
              <a:t>Intelligent Service</a:t>
            </a:r>
            <a:br>
              <a:rPr lang="en-US" sz="4800" dirty="0">
                <a:gradFill>
                  <a:gsLst>
                    <a:gs pos="1250">
                      <a:srgbClr val="404040"/>
                    </a:gs>
                    <a:gs pos="100000">
                      <a:srgbClr val="404040"/>
                    </a:gs>
                  </a:gsLst>
                  <a:lin ang="5400000" scaled="0"/>
                </a:gradFill>
              </a:rPr>
            </a:br>
            <a:r>
              <a:rPr lang="en-US" sz="2800" dirty="0">
                <a:gradFill>
                  <a:gsLst>
                    <a:gs pos="1250">
                      <a:srgbClr val="404040"/>
                    </a:gs>
                    <a:gs pos="100000">
                      <a:srgbClr val="404040"/>
                    </a:gs>
                  </a:gsLst>
                  <a:lin ang="5400000" scaled="0"/>
                </a:gradFill>
                <a:latin typeface="Segoe UI"/>
              </a:rPr>
              <a:t>Determine Intent</a:t>
            </a:r>
          </a:p>
          <a:p>
            <a:pPr marL="0" indent="0">
              <a:buFont typeface="Arial" pitchFamily="34" charset="0"/>
              <a:buNone/>
            </a:pPr>
            <a:r>
              <a:rPr lang="en-US" sz="2800" dirty="0">
                <a:gradFill>
                  <a:gsLst>
                    <a:gs pos="1250">
                      <a:srgbClr val="404040"/>
                    </a:gs>
                    <a:gs pos="100000">
                      <a:srgbClr val="404040"/>
                    </a:gs>
                  </a:gsLst>
                  <a:lin ang="5400000" scaled="0"/>
                </a:gradFill>
                <a:latin typeface="Segoe UI"/>
              </a:rPr>
              <a:t>Detect Entities</a:t>
            </a:r>
          </a:p>
          <a:p>
            <a:pPr marL="0" indent="0">
              <a:buFont typeface="Arial" pitchFamily="34" charset="0"/>
              <a:buNone/>
            </a:pPr>
            <a:r>
              <a:rPr lang="en-US" sz="2800" dirty="0">
                <a:gradFill>
                  <a:gsLst>
                    <a:gs pos="1250">
                      <a:srgbClr val="404040"/>
                    </a:gs>
                    <a:gs pos="100000">
                      <a:srgbClr val="404040"/>
                    </a:gs>
                  </a:gsLst>
                  <a:lin ang="5400000" scaled="0"/>
                </a:gradFill>
                <a:latin typeface="Segoe UI"/>
              </a:rPr>
              <a:t>Improve Models</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2489540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1.63867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Content Placeholder 2"/>
          <p:cNvSpPr>
            <a:spLocks noGrp="1"/>
          </p:cNvSpPr>
          <p:nvPr>
            <p:ph idx="4294967295"/>
          </p:nvPr>
        </p:nvSpPr>
        <p:spPr>
          <a:xfrm>
            <a:off x="1951038" y="1414463"/>
            <a:ext cx="10028238" cy="2428357"/>
          </a:xfrm>
          <a:prstGeom prst="rect">
            <a:avLst/>
          </a:prstGeom>
        </p:spPr>
        <p:txBody>
          <a:bodyPr/>
          <a:lstStyle/>
          <a:p>
            <a:pPr marL="0" indent="0">
              <a:spcBef>
                <a:spcPts val="1800"/>
              </a:spcBef>
              <a:buNone/>
            </a:pPr>
            <a:r>
              <a:rPr lang="en-US" sz="2800" dirty="0"/>
              <a:t>Lets you understand what your users are saying</a:t>
            </a:r>
          </a:p>
          <a:p>
            <a:pPr marL="0" indent="0">
              <a:spcBef>
                <a:spcPts val="1800"/>
              </a:spcBef>
              <a:buNone/>
            </a:pPr>
            <a:r>
              <a:rPr lang="en-US" sz="2800" dirty="0"/>
              <a:t>Seamless integration with Speech Recognition</a:t>
            </a:r>
          </a:p>
          <a:p>
            <a:pPr marL="0" indent="0">
              <a:spcBef>
                <a:spcPts val="1800"/>
              </a:spcBef>
              <a:buNone/>
            </a:pPr>
            <a:r>
              <a:rPr lang="en-US" sz="2800" dirty="0"/>
              <a:t>A few examples are enough to deploy an application</a:t>
            </a:r>
          </a:p>
          <a:p>
            <a:pPr marL="0" indent="0">
              <a:spcBef>
                <a:spcPts val="1800"/>
              </a:spcBef>
              <a:buNone/>
            </a:pPr>
            <a:r>
              <a:rPr lang="en-US" sz="2800" dirty="0"/>
              <a:t>LUIS learns over time</a:t>
            </a:r>
          </a:p>
        </p:txBody>
      </p:sp>
      <p:sp>
        <p:nvSpPr>
          <p:cNvPr id="11" name="Title 7"/>
          <p:cNvSpPr txBox="1">
            <a:spLocks/>
          </p:cNvSpPr>
          <p:nvPr/>
        </p:nvSpPr>
        <p:spPr>
          <a:xfrm>
            <a:off x="1538288" y="295275"/>
            <a:ext cx="108981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Language Understanding Intelligent Service</a:t>
            </a:r>
          </a:p>
        </p:txBody>
      </p:sp>
      <p:grpSp>
        <p:nvGrpSpPr>
          <p:cNvPr id="12" name="Group 11"/>
          <p:cNvGrpSpPr/>
          <p:nvPr/>
        </p:nvGrpSpPr>
        <p:grpSpPr>
          <a:xfrm>
            <a:off x="-355601" y="301625"/>
            <a:ext cx="1849438" cy="917575"/>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761264" y="7765995"/>
            <a:ext cx="2069281" cy="14224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1714" y="4259262"/>
            <a:ext cx="2255838" cy="2255838"/>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r>
                <a:rPr lang="en-US" sz="2448" dirty="0">
                  <a:gradFill>
                    <a:gsLst>
                      <a:gs pos="1250">
                        <a:srgbClr val="FFFFFF"/>
                      </a:gs>
                      <a:gs pos="100000">
                        <a:srgbClr val="FFFFFF"/>
                      </a:gs>
                    </a:gsLst>
                    <a:lin ang="5400000" scaled="0"/>
                  </a:gradFill>
                </a:rPr>
                <a:t>Define </a:t>
              </a:r>
            </a:p>
            <a:p>
              <a:r>
                <a:rPr lang="en-US" sz="2448" dirty="0">
                  <a:gradFill>
                    <a:gsLst>
                      <a:gs pos="1250">
                        <a:srgbClr val="FFFFFF"/>
                      </a:gs>
                      <a:gs pos="100000">
                        <a:srgbClr val="FFFFFF"/>
                      </a:gs>
                    </a:gsLst>
                    <a:lin ang="5400000" scaled="0"/>
                  </a:gradFill>
                </a:rPr>
                <a:t>Concepts</a:t>
              </a:r>
            </a:p>
          </p:txBody>
        </p:sp>
      </p:grpSp>
      <p:grpSp>
        <p:nvGrpSpPr>
          <p:cNvPr id="10" name="Group 9"/>
          <p:cNvGrpSpPr/>
          <p:nvPr/>
        </p:nvGrpSpPr>
        <p:grpSpPr>
          <a:xfrm>
            <a:off x="2923492" y="4259262"/>
            <a:ext cx="2273983" cy="2255838"/>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r>
                <a:rPr lang="en-US" sz="2448" dirty="0">
                  <a:gradFill>
                    <a:gsLst>
                      <a:gs pos="1250">
                        <a:srgbClr val="FFFFFF"/>
                      </a:gs>
                      <a:gs pos="100000">
                        <a:srgbClr val="FFFFFF"/>
                      </a:gs>
                    </a:gsLst>
                    <a:lin ang="5400000" scaled="0"/>
                  </a:gradFill>
                </a:rPr>
                <a:t>Provide</a:t>
              </a:r>
            </a:p>
            <a:p>
              <a:r>
                <a:rPr lang="en-US" sz="2448" dirty="0">
                  <a:gradFill>
                    <a:gsLst>
                      <a:gs pos="1250">
                        <a:srgbClr val="FFFFFF"/>
                      </a:gs>
                      <a:gs pos="100000">
                        <a:srgbClr val="FFFFFF"/>
                      </a:gs>
                    </a:gsLst>
                    <a:lin ang="5400000" scaled="0"/>
                  </a:gradFill>
                </a:rPr>
                <a:t>Examples</a:t>
              </a:r>
            </a:p>
          </p:txBody>
        </p:sp>
      </p:grpSp>
      <p:grpSp>
        <p:nvGrpSpPr>
          <p:cNvPr id="31" name="Group 4"/>
          <p:cNvGrpSpPr>
            <a:grpSpLocks noChangeAspect="1"/>
          </p:cNvGrpSpPr>
          <p:nvPr/>
        </p:nvGrpSpPr>
        <p:grpSpPr bwMode="auto">
          <a:xfrm>
            <a:off x="835025" y="1897062"/>
            <a:ext cx="708025" cy="147320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5426628" y="4259262"/>
            <a:ext cx="6552647" cy="2255838"/>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grpSp>
    </p:spTree>
    <p:extLst>
      <p:ext uri="{BB962C8B-B14F-4D97-AF65-F5344CB8AC3E}">
        <p14:creationId xmlns:p14="http://schemas.microsoft.com/office/powerpoint/2010/main" val="2272478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19 0.00045 L 2.30023E-6 2.46482E-6 " pathEditMode="relative" rAng="0" ptsTypes="AA">
                                      <p:cBhvr>
                                        <p:cTn id="35" dur="500" fill="hold"/>
                                        <p:tgtEl>
                                          <p:spTgt spid="10"/>
                                        </p:tgtEl>
                                        <p:attrNameLst>
                                          <p:attrName>ppt_x</p:attrName>
                                          <p:attrName>ppt_y</p:attrName>
                                        </p:attrNameLst>
                                      </p:cBhvr>
                                      <p:rCtr x="-76600" y="-2300"/>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365842"/>
            <a:ext cx="14711362" cy="5696944"/>
            <a:chOff x="0" y="1322300"/>
            <a:chExt cx="14711362" cy="569694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9" name="TextBox 7"/>
            <p:cNvSpPr txBox="1"/>
            <p:nvPr/>
          </p:nvSpPr>
          <p:spPr>
            <a:xfrm>
              <a:off x="8047037" y="1322300"/>
              <a:ext cx="6664325" cy="5696944"/>
            </a:xfrm>
            <a:prstGeom prst="rect">
              <a:avLst/>
            </a:prstGeom>
            <a:noFill/>
          </p:spPr>
          <p:txBody>
            <a:bodyPr wrap="square" lIns="182880" tIns="146304" rIns="182880" bIns="146304" rtlCol="0">
              <a:spAutoFit/>
            </a:bodyPr>
            <a:lstStyle/>
            <a:p>
              <a:pPr defTabSz="182880"/>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“entities”: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“entity”: “</a:t>
              </a:r>
              <a:r>
                <a:rPr lang="en-US" sz="1300" dirty="0" err="1">
                  <a:solidFill>
                    <a:srgbClr val="404040"/>
                  </a:solidFill>
                  <a:latin typeface="Consolas" panose="020B0609020204030204" pitchFamily="49" charset="0"/>
                  <a:cs typeface="Consolas" panose="020B0609020204030204" pitchFamily="49" charset="0"/>
                </a:rPr>
                <a:t>flight_delays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“type”: “Topic”</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“intents”: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FindNews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0.99853384</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“None”,</a:t>
              </a:r>
            </a:p>
            <a:p>
              <a:pPr defTabSz="182880"/>
              <a:r>
                <a:rPr lang="en-US" sz="1300" dirty="0">
                  <a:solidFill>
                    <a:srgbClr val="404040"/>
                  </a:solidFill>
                  <a:latin typeface="Consolas" panose="020B0609020204030204" pitchFamily="49" charset="0"/>
                  <a:cs typeface="Consolas" panose="020B0609020204030204" pitchFamily="49" charset="0"/>
                </a:rPr>
                <a:t>			“score”: 0.07289317</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ReadNews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0.0167122427</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ShareNews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1.0919299E-06</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a:t>
              </a:r>
            </a:p>
            <a:p>
              <a:endParaRPr lang="en-US" sz="1300" dirty="0">
                <a:solidFill>
                  <a:srgbClr val="404040"/>
                </a:solidFill>
              </a:endParaRPr>
            </a:p>
          </p:txBody>
        </p:sp>
      </p:grpSp>
      <p:sp>
        <p:nvSpPr>
          <p:cNvPr id="10" name="Chevron 9"/>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 y="1483404"/>
            <a:ext cx="6218238" cy="5257801"/>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grpSp>
      <p:sp>
        <p:nvSpPr>
          <p:cNvPr id="19"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Language Understanding Models</a:t>
            </a:r>
          </a:p>
        </p:txBody>
      </p:sp>
      <p:grpSp>
        <p:nvGrpSpPr>
          <p:cNvPr id="25" name="Group 24"/>
          <p:cNvGrpSpPr/>
          <p:nvPr/>
        </p:nvGrpSpPr>
        <p:grpSpPr>
          <a:xfrm>
            <a:off x="-355601" y="301625"/>
            <a:ext cx="1849438" cy="917575"/>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4" name="Picture 2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Tree>
    <p:extLst>
      <p:ext uri="{BB962C8B-B14F-4D97-AF65-F5344CB8AC3E}">
        <p14:creationId xmlns:p14="http://schemas.microsoft.com/office/powerpoint/2010/main" val="282722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01519 0.00045 L 2.30023E-6 2.46482E-6 " pathEditMode="relative" rAng="0" ptsTypes="AA">
                                      <p:cBhvr>
                                        <p:cTn id="9" dur="500" fill="hold"/>
                                        <p:tgtEl>
                                          <p:spTgt spid="19"/>
                                        </p:tgtEl>
                                        <p:attrNameLst>
                                          <p:attrName>ppt_x</p:attrName>
                                          <p:attrName>ppt_y</p:attrName>
                                        </p:attrNameLst>
                                      </p:cBhvr>
                                      <p:rCtr x="-76600" y="-2300"/>
                                    </p:animMotion>
                                  </p:childTnLst>
                                </p:cTn>
                              </p:par>
                              <p:par>
                                <p:cTn id="10" presetID="2" presetClass="entr" presetSubtype="8" decel="10000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1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Content Placeholder 2"/>
          <p:cNvSpPr>
            <a:spLocks noGrp="1"/>
          </p:cNvSpPr>
          <p:nvPr>
            <p:ph idx="4294967295"/>
          </p:nvPr>
        </p:nvSpPr>
        <p:spPr>
          <a:xfrm>
            <a:off x="1781785" y="1807387"/>
            <a:ext cx="10028238" cy="960263"/>
          </a:xfrm>
          <a:prstGeom prst="rect">
            <a:avLst/>
          </a:prstGeom>
        </p:spPr>
        <p:txBody>
          <a:bodyPr/>
          <a:lstStyle/>
          <a:p>
            <a:pPr marL="0" indent="0">
              <a:spcBef>
                <a:spcPts val="1800"/>
              </a:spcBef>
              <a:buNone/>
            </a:pPr>
            <a:r>
              <a:rPr lang="en-US" sz="2800" dirty="0"/>
              <a:t>Lets you overcome speech recognition barriers like speaking style, background noise, and vocabulary.</a:t>
            </a:r>
          </a:p>
        </p:txBody>
      </p:sp>
      <p:sp>
        <p:nvSpPr>
          <p:cNvPr id="11" name="Title 7"/>
          <p:cNvSpPr txBox="1">
            <a:spLocks/>
          </p:cNvSpPr>
          <p:nvPr/>
        </p:nvSpPr>
        <p:spPr>
          <a:xfrm>
            <a:off x="1538288" y="295275"/>
            <a:ext cx="108981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Custom Recognition Intelligent </a:t>
            </a:r>
            <a:r>
              <a:rPr dirty="0" err="1">
                <a:gradFill>
                  <a:gsLst>
                    <a:gs pos="1250">
                      <a:srgbClr val="404040"/>
                    </a:gs>
                    <a:gs pos="100000">
                      <a:srgbClr val="404040"/>
                    </a:gs>
                  </a:gsLst>
                  <a:lin ang="5400000" scaled="0"/>
                </a:gradFill>
              </a:rPr>
              <a:t>Sevice</a:t>
            </a:r>
            <a:endParaRPr dirty="0">
              <a:gradFill>
                <a:gsLst>
                  <a:gs pos="1250">
                    <a:srgbClr val="404040"/>
                  </a:gs>
                  <a:gs pos="100000">
                    <a:srgbClr val="404040"/>
                  </a:gs>
                </a:gsLst>
                <a:lin ang="5400000" scaled="0"/>
              </a:gradFill>
            </a:endParaRPr>
          </a:p>
        </p:txBody>
      </p:sp>
      <p:grpSp>
        <p:nvGrpSpPr>
          <p:cNvPr id="12" name="Group 11"/>
          <p:cNvGrpSpPr/>
          <p:nvPr/>
        </p:nvGrpSpPr>
        <p:grpSpPr>
          <a:xfrm>
            <a:off x="-355601" y="301625"/>
            <a:ext cx="1849438" cy="917575"/>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761264" y="7765995"/>
            <a:ext cx="2069281" cy="14224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1714" y="4259262"/>
            <a:ext cx="2255838" cy="2255838"/>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782912" y="4868863"/>
              <a:ext cx="1633441" cy="1222451"/>
            </a:xfrm>
            <a:prstGeom prst="rect">
              <a:avLst/>
            </a:prstGeom>
            <a:noFill/>
          </p:spPr>
          <p:txBody>
            <a:bodyPr wrap="square" rtlCol="0">
              <a:spAutoFit/>
            </a:bodyPr>
            <a:lstStyle/>
            <a:p>
              <a:r>
                <a:rPr lang="en-US" sz="2448" dirty="0">
                  <a:gradFill>
                    <a:gsLst>
                      <a:gs pos="1250">
                        <a:srgbClr val="FFFFFF"/>
                      </a:gs>
                      <a:gs pos="100000">
                        <a:srgbClr val="FFFFFF"/>
                      </a:gs>
                    </a:gsLst>
                    <a:lin ang="5400000" scaled="0"/>
                  </a:gradFill>
                </a:rPr>
                <a:t>Custom language models</a:t>
              </a:r>
            </a:p>
          </p:txBody>
        </p:sp>
      </p:grpSp>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5426628" y="4259262"/>
            <a:ext cx="6552647" cy="2255838"/>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Any Device</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Access Endpoint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grpSp>
      <p:pic>
        <p:nvPicPr>
          <p:cNvPr id="17" name="Picture 16"/>
          <p:cNvPicPr>
            <a:picLocks noChangeAspect="1"/>
          </p:cNvPicPr>
          <p:nvPr/>
        </p:nvPicPr>
        <p:blipFill>
          <a:blip r:embed="rId4"/>
          <a:stretch>
            <a:fillRect/>
          </a:stretch>
        </p:blipFill>
        <p:spPr>
          <a:xfrm>
            <a:off x="242482" y="1677956"/>
            <a:ext cx="1539266" cy="1443414"/>
          </a:xfrm>
          <a:prstGeom prst="rect">
            <a:avLst/>
          </a:prstGeom>
        </p:spPr>
      </p:pic>
      <p:sp>
        <p:nvSpPr>
          <p:cNvPr id="30" name="TextBox 29"/>
          <p:cNvSpPr txBox="1"/>
          <p:nvPr/>
        </p:nvSpPr>
        <p:spPr>
          <a:xfrm>
            <a:off x="3598090" y="4745274"/>
            <a:ext cx="1633441" cy="1222451"/>
          </a:xfrm>
          <a:prstGeom prst="rect">
            <a:avLst/>
          </a:prstGeom>
          <a:noFill/>
        </p:spPr>
        <p:txBody>
          <a:bodyPr wrap="square" rtlCol="0">
            <a:spAutoFit/>
          </a:bodyPr>
          <a:lstStyle/>
          <a:p>
            <a:r>
              <a:rPr lang="en-US" sz="2448" dirty="0">
                <a:gradFill>
                  <a:gsLst>
                    <a:gs pos="1250">
                      <a:srgbClr val="FFFFFF"/>
                    </a:gs>
                    <a:gs pos="100000">
                      <a:srgbClr val="FFFFFF"/>
                    </a:gs>
                  </a:gsLst>
                  <a:lin ang="5400000" scaled="0"/>
                </a:gradFill>
              </a:rPr>
              <a:t>Custom acoustic models</a:t>
            </a:r>
          </a:p>
        </p:txBody>
      </p:sp>
    </p:spTree>
    <p:extLst>
      <p:ext uri="{BB962C8B-B14F-4D97-AF65-F5344CB8AC3E}">
        <p14:creationId xmlns:p14="http://schemas.microsoft.com/office/powerpoint/2010/main" val="3458042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750"/>
                            </p:stCondLst>
                            <p:childTnLst>
                              <p:par>
                                <p:cTn id="18" presetID="2" presetClass="entr" presetSubtype="8" decel="10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42" presetClass="path" presetSubtype="0" decel="100000" fill="hold" nodeType="withEffect">
                                  <p:stCondLst>
                                    <p:cond delay="250"/>
                                  </p:stCondLst>
                                  <p:childTnLst>
                                    <p:animMotion origin="layout" path="M 0.01519 0.00045 L -2.25172E-6 3.75397E-6 " pathEditMode="relative" rAng="0" ptsTypes="AA">
                                      <p:cBhvr>
                                        <p:cTn id="26" dur="500" fill="hold"/>
                                        <p:tgtEl>
                                          <p:spTgt spid="15"/>
                                        </p:tgtEl>
                                        <p:attrNameLst>
                                          <p:attrName>ppt_x</p:attrName>
                                          <p:attrName>ppt_y</p:attrName>
                                        </p:attrNameLst>
                                      </p:cBhvr>
                                      <p:rCtr x="-766" y="-23"/>
                                    </p:animMotion>
                                  </p:childTnLst>
                                </p:cTn>
                              </p:par>
                              <p:par>
                                <p:cTn id="27" presetID="10" presetClass="entr" presetSubtype="0" fill="hold" nodeType="withEffect">
                                  <p:stCondLst>
                                    <p:cond delay="4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42" presetClass="path" presetSubtype="0" decel="100000" fill="hold" nodeType="withEffect">
                                  <p:stCondLst>
                                    <p:cond delay="450"/>
                                  </p:stCondLst>
                                  <p:childTnLst>
                                    <p:animMotion origin="layout" path="M 0.01519 0.00045 L 2.30023E-6 2.46482E-6 " pathEditMode="relative" rAng="0" ptsTypes="AA">
                                      <p:cBhvr>
                                        <p:cTn id="31"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RI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037" y="0"/>
            <a:ext cx="12429459" cy="6994525"/>
          </a:xfrm>
          <a:prstGeom prst="rect">
            <a:avLst/>
          </a:prstGeom>
        </p:spPr>
      </p:pic>
    </p:spTree>
    <p:extLst>
      <p:ext uri="{BB962C8B-B14F-4D97-AF65-F5344CB8AC3E}">
        <p14:creationId xmlns:p14="http://schemas.microsoft.com/office/powerpoint/2010/main" val="106432989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3425" t="31989" r="6036" b="154"/>
          <a:stretch/>
        </p:blipFill>
        <p:spPr>
          <a:xfrm>
            <a:off x="0" y="-1"/>
            <a:ext cx="12436476" cy="6994526"/>
          </a:xfrm>
          <a:prstGeom prst="rect">
            <a:avLst/>
          </a:prstGeom>
        </p:spPr>
      </p:pic>
      <p:sp>
        <p:nvSpPr>
          <p:cNvPr id="4" name="Flowchart: Process 4"/>
          <p:cNvSpPr/>
          <p:nvPr/>
        </p:nvSpPr>
        <p:spPr bwMode="auto">
          <a:xfrm>
            <a:off x="-1" y="3954463"/>
            <a:ext cx="12436475" cy="3040062"/>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4638" y="5047366"/>
            <a:ext cx="11887200" cy="1181862"/>
          </a:xfrm>
        </p:spPr>
        <p:txBody>
          <a:bodyPr/>
          <a:lstStyle/>
          <a:p>
            <a:pPr marL="0" indent="0">
              <a:buNone/>
            </a:pPr>
            <a:r>
              <a:rPr lang="en-US" sz="3600" dirty="0">
                <a:gradFill>
                  <a:gsLst>
                    <a:gs pos="2000">
                      <a:schemeClr val="bg1"/>
                    </a:gs>
                    <a:gs pos="100000">
                      <a:schemeClr val="bg1"/>
                    </a:gs>
                  </a:gsLst>
                  <a:lin ang="5400000" scaled="0"/>
                </a:gradFill>
              </a:rPr>
              <a:t>Microsoft Cognitive Services API services will help you understand and interact with audio, text, image, and video</a:t>
            </a:r>
          </a:p>
        </p:txBody>
      </p:sp>
      <p:sp>
        <p:nvSpPr>
          <p:cNvPr id="3" name="Title 2"/>
          <p:cNvSpPr>
            <a:spLocks noGrp="1"/>
          </p:cNvSpPr>
          <p:nvPr>
            <p:ph type="title" idx="4294967295"/>
          </p:nvPr>
        </p:nvSpPr>
        <p:spPr>
          <a:xfrm>
            <a:off x="274638" y="4155509"/>
            <a:ext cx="11888787" cy="917575"/>
          </a:xfrm>
        </p:spPr>
        <p:txBody>
          <a:bodyPr/>
          <a:lstStyle/>
          <a:p>
            <a:r>
              <a:rPr lang="en-US" dirty="0">
                <a:gradFill>
                  <a:gsLst>
                    <a:gs pos="1250">
                      <a:schemeClr val="bg1"/>
                    </a:gs>
                    <a:gs pos="100000">
                      <a:schemeClr val="bg1"/>
                    </a:gs>
                  </a:gsLst>
                  <a:lin ang="5400000" scaled="0"/>
                </a:gradFill>
              </a:rPr>
              <a:t>Understand the data around your application</a:t>
            </a:r>
          </a:p>
        </p:txBody>
      </p:sp>
      <p:grpSp>
        <p:nvGrpSpPr>
          <p:cNvPr id="7" name="Group 6"/>
          <p:cNvGrpSpPr/>
          <p:nvPr/>
        </p:nvGrpSpPr>
        <p:grpSpPr>
          <a:xfrm>
            <a:off x="9437171" y="3019425"/>
            <a:ext cx="1362114" cy="769938"/>
            <a:chOff x="4694237" y="1668462"/>
            <a:chExt cx="3249414" cy="1836738"/>
          </a:xfrm>
        </p:grpSpPr>
        <p:grpSp>
          <p:nvGrpSpPr>
            <p:cNvPr id="21" name="Group 7"/>
            <p:cNvGrpSpPr/>
            <p:nvPr/>
          </p:nvGrpSpPr>
          <p:grpSpPr>
            <a:xfrm>
              <a:off x="4694237" y="1668462"/>
              <a:ext cx="3249414" cy="18367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Freeform 207"/>
            <p:cNvSpPr>
              <a:spLocks noChangeAspect="1" noEditPoints="1"/>
            </p:cNvSpPr>
            <p:nvPr/>
          </p:nvSpPr>
          <p:spPr bwMode="auto">
            <a:xfrm>
              <a:off x="5913437" y="2134673"/>
              <a:ext cx="1053131" cy="905390"/>
            </a:xfrm>
            <a:custGeom>
              <a:avLst/>
              <a:gdLst>
                <a:gd name="T0" fmla="*/ 102 w 118"/>
                <a:gd name="T1" fmla="*/ 33 h 101"/>
                <a:gd name="T2" fmla="*/ 57 w 118"/>
                <a:gd name="T3" fmla="*/ 79 h 101"/>
                <a:gd name="T4" fmla="*/ 33 w 118"/>
                <a:gd name="T5" fmla="*/ 85 h 101"/>
                <a:gd name="T6" fmla="*/ 40 w 118"/>
                <a:gd name="T7" fmla="*/ 62 h 101"/>
                <a:gd name="T8" fmla="*/ 86 w 118"/>
                <a:gd name="T9" fmla="*/ 16 h 101"/>
                <a:gd name="T10" fmla="*/ 102 w 118"/>
                <a:gd name="T11" fmla="*/ 33 h 101"/>
                <a:gd name="T12" fmla="*/ 48 w 118"/>
                <a:gd name="T13" fmla="*/ 62 h 101"/>
                <a:gd name="T14" fmla="*/ 48 w 118"/>
                <a:gd name="T15" fmla="*/ 66 h 101"/>
                <a:gd name="T16" fmla="*/ 48 w 118"/>
                <a:gd name="T17" fmla="*/ 66 h 101"/>
                <a:gd name="T18" fmla="*/ 52 w 118"/>
                <a:gd name="T19" fmla="*/ 66 h 101"/>
                <a:gd name="T20" fmla="*/ 88 w 118"/>
                <a:gd name="T21" fmla="*/ 30 h 101"/>
                <a:gd name="T22" fmla="*/ 88 w 118"/>
                <a:gd name="T23" fmla="*/ 26 h 101"/>
                <a:gd name="T24" fmla="*/ 88 w 118"/>
                <a:gd name="T25" fmla="*/ 26 h 101"/>
                <a:gd name="T26" fmla="*/ 84 w 118"/>
                <a:gd name="T27" fmla="*/ 26 h 101"/>
                <a:gd name="T28" fmla="*/ 48 w 118"/>
                <a:gd name="T29" fmla="*/ 62 h 101"/>
                <a:gd name="T30" fmla="*/ 107 w 118"/>
                <a:gd name="T31" fmla="*/ 28 h 101"/>
                <a:gd name="T32" fmla="*/ 118 w 118"/>
                <a:gd name="T33" fmla="*/ 17 h 101"/>
                <a:gd name="T34" fmla="*/ 101 w 118"/>
                <a:gd name="T35" fmla="*/ 0 h 101"/>
                <a:gd name="T36" fmla="*/ 90 w 118"/>
                <a:gd name="T37" fmla="*/ 11 h 101"/>
                <a:gd name="T38" fmla="*/ 107 w 118"/>
                <a:gd name="T39" fmla="*/ 28 h 101"/>
                <a:gd name="T40" fmla="*/ 80 w 118"/>
                <a:gd name="T41" fmla="*/ 2 h 101"/>
                <a:gd name="T42" fmla="*/ 24 w 118"/>
                <a:gd name="T43" fmla="*/ 2 h 101"/>
                <a:gd name="T44" fmla="*/ 0 w 118"/>
                <a:gd name="T45" fmla="*/ 22 h 101"/>
                <a:gd name="T46" fmla="*/ 0 w 118"/>
                <a:gd name="T47" fmla="*/ 101 h 101"/>
                <a:gd name="T48" fmla="*/ 80 w 118"/>
                <a:gd name="T49" fmla="*/ 101 h 101"/>
                <a:gd name="T50" fmla="*/ 80 w 118"/>
                <a:gd name="T51" fmla="*/ 66 h 101"/>
                <a:gd name="T52" fmla="*/ 72 w 118"/>
                <a:gd name="T53" fmla="*/ 74 h 101"/>
                <a:gd name="T54" fmla="*/ 72 w 118"/>
                <a:gd name="T55" fmla="*/ 94 h 101"/>
                <a:gd name="T56" fmla="*/ 8 w 118"/>
                <a:gd name="T57" fmla="*/ 94 h 101"/>
                <a:gd name="T58" fmla="*/ 8 w 118"/>
                <a:gd name="T59" fmla="*/ 30 h 101"/>
                <a:gd name="T60" fmla="*/ 33 w 118"/>
                <a:gd name="T61" fmla="*/ 30 h 101"/>
                <a:gd name="T62" fmla="*/ 33 w 118"/>
                <a:gd name="T63" fmla="*/ 9 h 101"/>
                <a:gd name="T64" fmla="*/ 72 w 118"/>
                <a:gd name="T65" fmla="*/ 9 h 101"/>
                <a:gd name="T66" fmla="*/ 72 w 118"/>
                <a:gd name="T67" fmla="*/ 21 h 101"/>
                <a:gd name="T68" fmla="*/ 80 w 118"/>
                <a:gd name="T69" fmla="*/ 12 h 101"/>
                <a:gd name="T70" fmla="*/ 80 w 118"/>
                <a:gd name="T71"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 h="101">
                  <a:moveTo>
                    <a:pt x="102" y="33"/>
                  </a:moveTo>
                  <a:cubicBezTo>
                    <a:pt x="57" y="79"/>
                    <a:pt x="57" y="79"/>
                    <a:pt x="57" y="79"/>
                  </a:cubicBezTo>
                  <a:cubicBezTo>
                    <a:pt x="33" y="85"/>
                    <a:pt x="33" y="85"/>
                    <a:pt x="33" y="85"/>
                  </a:cubicBezTo>
                  <a:cubicBezTo>
                    <a:pt x="40" y="62"/>
                    <a:pt x="40" y="62"/>
                    <a:pt x="40" y="62"/>
                  </a:cubicBezTo>
                  <a:cubicBezTo>
                    <a:pt x="86" y="16"/>
                    <a:pt x="86" y="16"/>
                    <a:pt x="86" y="16"/>
                  </a:cubicBezTo>
                  <a:cubicBezTo>
                    <a:pt x="102" y="33"/>
                    <a:pt x="102" y="33"/>
                    <a:pt x="102" y="33"/>
                  </a:cubicBezTo>
                  <a:close/>
                  <a:moveTo>
                    <a:pt x="48" y="62"/>
                  </a:moveTo>
                  <a:cubicBezTo>
                    <a:pt x="47" y="63"/>
                    <a:pt x="47" y="65"/>
                    <a:pt x="48" y="66"/>
                  </a:cubicBezTo>
                  <a:cubicBezTo>
                    <a:pt x="48" y="66"/>
                    <a:pt x="48" y="66"/>
                    <a:pt x="48" y="66"/>
                  </a:cubicBezTo>
                  <a:cubicBezTo>
                    <a:pt x="49" y="67"/>
                    <a:pt x="51" y="67"/>
                    <a:pt x="52" y="66"/>
                  </a:cubicBezTo>
                  <a:cubicBezTo>
                    <a:pt x="88" y="30"/>
                    <a:pt x="88" y="30"/>
                    <a:pt x="88" y="30"/>
                  </a:cubicBezTo>
                  <a:cubicBezTo>
                    <a:pt x="89" y="29"/>
                    <a:pt x="89" y="27"/>
                    <a:pt x="88" y="26"/>
                  </a:cubicBezTo>
                  <a:cubicBezTo>
                    <a:pt x="88" y="26"/>
                    <a:pt x="88" y="26"/>
                    <a:pt x="88" y="26"/>
                  </a:cubicBezTo>
                  <a:cubicBezTo>
                    <a:pt x="87" y="25"/>
                    <a:pt x="85" y="25"/>
                    <a:pt x="84" y="26"/>
                  </a:cubicBezTo>
                  <a:lnTo>
                    <a:pt x="48" y="62"/>
                  </a:lnTo>
                  <a:close/>
                  <a:moveTo>
                    <a:pt x="107" y="28"/>
                  </a:moveTo>
                  <a:cubicBezTo>
                    <a:pt x="118" y="17"/>
                    <a:pt x="118" y="17"/>
                    <a:pt x="118" y="17"/>
                  </a:cubicBezTo>
                  <a:cubicBezTo>
                    <a:pt x="101" y="0"/>
                    <a:pt x="101" y="0"/>
                    <a:pt x="101" y="0"/>
                  </a:cubicBezTo>
                  <a:cubicBezTo>
                    <a:pt x="90" y="11"/>
                    <a:pt x="90" y="11"/>
                    <a:pt x="90" y="11"/>
                  </a:cubicBezTo>
                  <a:lnTo>
                    <a:pt x="107" y="28"/>
                  </a:lnTo>
                  <a:close/>
                  <a:moveTo>
                    <a:pt x="80" y="2"/>
                  </a:moveTo>
                  <a:cubicBezTo>
                    <a:pt x="24" y="2"/>
                    <a:pt x="24" y="2"/>
                    <a:pt x="24" y="2"/>
                  </a:cubicBezTo>
                  <a:cubicBezTo>
                    <a:pt x="0" y="22"/>
                    <a:pt x="0" y="22"/>
                    <a:pt x="0" y="22"/>
                  </a:cubicBezTo>
                  <a:cubicBezTo>
                    <a:pt x="0" y="101"/>
                    <a:pt x="0" y="101"/>
                    <a:pt x="0" y="101"/>
                  </a:cubicBezTo>
                  <a:cubicBezTo>
                    <a:pt x="80" y="101"/>
                    <a:pt x="80" y="101"/>
                    <a:pt x="80" y="101"/>
                  </a:cubicBezTo>
                  <a:cubicBezTo>
                    <a:pt x="80" y="66"/>
                    <a:pt x="80" y="66"/>
                    <a:pt x="80" y="66"/>
                  </a:cubicBezTo>
                  <a:cubicBezTo>
                    <a:pt x="72" y="74"/>
                    <a:pt x="72" y="74"/>
                    <a:pt x="72" y="74"/>
                  </a:cubicBezTo>
                  <a:cubicBezTo>
                    <a:pt x="72" y="94"/>
                    <a:pt x="72" y="94"/>
                    <a:pt x="72" y="94"/>
                  </a:cubicBezTo>
                  <a:cubicBezTo>
                    <a:pt x="8" y="94"/>
                    <a:pt x="8" y="94"/>
                    <a:pt x="8" y="94"/>
                  </a:cubicBezTo>
                  <a:cubicBezTo>
                    <a:pt x="8" y="30"/>
                    <a:pt x="8" y="30"/>
                    <a:pt x="8" y="30"/>
                  </a:cubicBezTo>
                  <a:cubicBezTo>
                    <a:pt x="33" y="30"/>
                    <a:pt x="33" y="30"/>
                    <a:pt x="33" y="30"/>
                  </a:cubicBezTo>
                  <a:cubicBezTo>
                    <a:pt x="33" y="9"/>
                    <a:pt x="33" y="9"/>
                    <a:pt x="33" y="9"/>
                  </a:cubicBezTo>
                  <a:cubicBezTo>
                    <a:pt x="72" y="9"/>
                    <a:pt x="72" y="9"/>
                    <a:pt x="72" y="9"/>
                  </a:cubicBezTo>
                  <a:cubicBezTo>
                    <a:pt x="72" y="21"/>
                    <a:pt x="72" y="21"/>
                    <a:pt x="72" y="21"/>
                  </a:cubicBezTo>
                  <a:cubicBezTo>
                    <a:pt x="80" y="12"/>
                    <a:pt x="80" y="12"/>
                    <a:pt x="80" y="12"/>
                  </a:cubicBezTo>
                  <a:lnTo>
                    <a:pt x="80" y="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8" name="Group 7"/>
          <p:cNvGrpSpPr/>
          <p:nvPr/>
        </p:nvGrpSpPr>
        <p:grpSpPr>
          <a:xfrm>
            <a:off x="10678815" y="3019425"/>
            <a:ext cx="1362114" cy="769938"/>
            <a:chOff x="7995344" y="1668462"/>
            <a:chExt cx="3249414" cy="1836738"/>
          </a:xfrm>
        </p:grpSpPr>
        <p:grpSp>
          <p:nvGrpSpPr>
            <p:cNvPr id="26" name="Group 8"/>
            <p:cNvGrpSpPr/>
            <p:nvPr/>
          </p:nvGrpSpPr>
          <p:grpSpPr>
            <a:xfrm>
              <a:off x="7995344" y="1668462"/>
              <a:ext cx="3249414" cy="18367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551"/>
            <p:cNvGrpSpPr>
              <a:grpSpLocks noChangeAspect="1"/>
            </p:cNvGrpSpPr>
            <p:nvPr/>
          </p:nvGrpSpPr>
          <p:grpSpPr bwMode="auto">
            <a:xfrm>
              <a:off x="9108425" y="2125663"/>
              <a:ext cx="1252818" cy="914400"/>
              <a:chOff x="9264" y="5270"/>
              <a:chExt cx="944" cy="689"/>
            </a:xfrm>
            <a:solidFill>
              <a:schemeClr val="tx1">
                <a:lumMod val="50000"/>
                <a:lumOff val="50000"/>
              </a:schemeClr>
            </a:solidFill>
          </p:grpSpPr>
          <p:sp>
            <p:nvSpPr>
              <p:cNvPr id="34" name="Freeform 552"/>
              <p:cNvSpPr>
                <a:spLocks noEditPoints="1"/>
              </p:cNvSpPr>
              <p:nvPr/>
            </p:nvSpPr>
            <p:spPr bwMode="auto">
              <a:xfrm>
                <a:off x="9264" y="5270"/>
                <a:ext cx="944" cy="689"/>
              </a:xfrm>
              <a:custGeom>
                <a:avLst/>
                <a:gdLst>
                  <a:gd name="T0" fmla="*/ 944 w 944"/>
                  <a:gd name="T1" fmla="*/ 689 h 689"/>
                  <a:gd name="T2" fmla="*/ 0 w 944"/>
                  <a:gd name="T3" fmla="*/ 689 h 689"/>
                  <a:gd name="T4" fmla="*/ 0 w 944"/>
                  <a:gd name="T5" fmla="*/ 0 h 689"/>
                  <a:gd name="T6" fmla="*/ 944 w 944"/>
                  <a:gd name="T7" fmla="*/ 0 h 689"/>
                  <a:gd name="T8" fmla="*/ 944 w 944"/>
                  <a:gd name="T9" fmla="*/ 689 h 689"/>
                  <a:gd name="T10" fmla="*/ 944 w 944"/>
                  <a:gd name="T11" fmla="*/ 689 h 689"/>
                  <a:gd name="T12" fmla="*/ 83 w 944"/>
                  <a:gd name="T13" fmla="*/ 606 h 689"/>
                  <a:gd name="T14" fmla="*/ 862 w 944"/>
                  <a:gd name="T15" fmla="*/ 606 h 689"/>
                  <a:gd name="T16" fmla="*/ 862 w 944"/>
                  <a:gd name="T17" fmla="*/ 82 h 689"/>
                  <a:gd name="T18" fmla="*/ 83 w 944"/>
                  <a:gd name="T19" fmla="*/ 82 h 689"/>
                  <a:gd name="T20" fmla="*/ 83 w 944"/>
                  <a:gd name="T21" fmla="*/ 606 h 689"/>
                  <a:gd name="T22" fmla="*/ 83 w 944"/>
                  <a:gd name="T23" fmla="*/ 606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4" h="689">
                    <a:moveTo>
                      <a:pt x="944" y="689"/>
                    </a:moveTo>
                    <a:lnTo>
                      <a:pt x="0" y="689"/>
                    </a:lnTo>
                    <a:lnTo>
                      <a:pt x="0" y="0"/>
                    </a:lnTo>
                    <a:lnTo>
                      <a:pt x="944" y="0"/>
                    </a:lnTo>
                    <a:lnTo>
                      <a:pt x="944" y="689"/>
                    </a:lnTo>
                    <a:lnTo>
                      <a:pt x="944" y="689"/>
                    </a:lnTo>
                    <a:close/>
                    <a:moveTo>
                      <a:pt x="83" y="606"/>
                    </a:moveTo>
                    <a:lnTo>
                      <a:pt x="862" y="606"/>
                    </a:lnTo>
                    <a:lnTo>
                      <a:pt x="862" y="82"/>
                    </a:lnTo>
                    <a:lnTo>
                      <a:pt x="83" y="82"/>
                    </a:lnTo>
                    <a:lnTo>
                      <a:pt x="83" y="606"/>
                    </a:lnTo>
                    <a:lnTo>
                      <a:pt x="83" y="6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Oval 553"/>
              <p:cNvSpPr>
                <a:spLocks noChangeArrowheads="1"/>
              </p:cNvSpPr>
              <p:nvPr/>
            </p:nvSpPr>
            <p:spPr bwMode="auto">
              <a:xfrm>
                <a:off x="9934" y="5418"/>
                <a:ext cx="116" cy="114"/>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554"/>
              <p:cNvSpPr>
                <a:spLocks/>
              </p:cNvSpPr>
              <p:nvPr/>
            </p:nvSpPr>
            <p:spPr bwMode="auto">
              <a:xfrm>
                <a:off x="9387" y="5416"/>
                <a:ext cx="699" cy="404"/>
              </a:xfrm>
              <a:custGeom>
                <a:avLst/>
                <a:gdLst>
                  <a:gd name="T0" fmla="*/ 296 w 296"/>
                  <a:gd name="T1" fmla="*/ 169 h 171"/>
                  <a:gd name="T2" fmla="*/ 223 w 296"/>
                  <a:gd name="T3" fmla="*/ 79 h 171"/>
                  <a:gd name="T4" fmla="*/ 222 w 296"/>
                  <a:gd name="T5" fmla="*/ 79 h 171"/>
                  <a:gd name="T6" fmla="*/ 220 w 296"/>
                  <a:gd name="T7" fmla="*/ 79 h 171"/>
                  <a:gd name="T8" fmla="*/ 176 w 296"/>
                  <a:gd name="T9" fmla="*/ 114 h 171"/>
                  <a:gd name="T10" fmla="*/ 97 w 296"/>
                  <a:gd name="T11" fmla="*/ 17 h 171"/>
                  <a:gd name="T12" fmla="*/ 84 w 296"/>
                  <a:gd name="T13" fmla="*/ 1 h 171"/>
                  <a:gd name="T14" fmla="*/ 82 w 296"/>
                  <a:gd name="T15" fmla="*/ 1 h 171"/>
                  <a:gd name="T16" fmla="*/ 29 w 296"/>
                  <a:gd name="T17" fmla="*/ 109 h 171"/>
                  <a:gd name="T18" fmla="*/ 0 w 296"/>
                  <a:gd name="T19" fmla="*/ 169 h 171"/>
                  <a:gd name="T20" fmla="*/ 0 w 296"/>
                  <a:gd name="T21" fmla="*/ 170 h 171"/>
                  <a:gd name="T22" fmla="*/ 1 w 296"/>
                  <a:gd name="T23" fmla="*/ 171 h 171"/>
                  <a:gd name="T24" fmla="*/ 2 w 296"/>
                  <a:gd name="T25" fmla="*/ 171 h 171"/>
                  <a:gd name="T26" fmla="*/ 97 w 296"/>
                  <a:gd name="T27" fmla="*/ 171 h 171"/>
                  <a:gd name="T28" fmla="*/ 253 w 296"/>
                  <a:gd name="T29" fmla="*/ 171 h 171"/>
                  <a:gd name="T30" fmla="*/ 295 w 296"/>
                  <a:gd name="T31" fmla="*/ 171 h 171"/>
                  <a:gd name="T32" fmla="*/ 296 w 296"/>
                  <a:gd name="T33" fmla="*/ 1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1">
                    <a:moveTo>
                      <a:pt x="296" y="169"/>
                    </a:moveTo>
                    <a:cubicBezTo>
                      <a:pt x="271" y="139"/>
                      <a:pt x="247" y="109"/>
                      <a:pt x="223" y="79"/>
                    </a:cubicBezTo>
                    <a:cubicBezTo>
                      <a:pt x="223" y="79"/>
                      <a:pt x="222" y="79"/>
                      <a:pt x="222" y="79"/>
                    </a:cubicBezTo>
                    <a:cubicBezTo>
                      <a:pt x="222" y="78"/>
                      <a:pt x="221" y="78"/>
                      <a:pt x="220" y="79"/>
                    </a:cubicBezTo>
                    <a:cubicBezTo>
                      <a:pt x="206" y="90"/>
                      <a:pt x="191" y="102"/>
                      <a:pt x="176" y="114"/>
                    </a:cubicBezTo>
                    <a:cubicBezTo>
                      <a:pt x="150" y="82"/>
                      <a:pt x="124" y="50"/>
                      <a:pt x="97" y="17"/>
                    </a:cubicBezTo>
                    <a:cubicBezTo>
                      <a:pt x="93" y="12"/>
                      <a:pt x="89" y="6"/>
                      <a:pt x="84" y="1"/>
                    </a:cubicBezTo>
                    <a:cubicBezTo>
                      <a:pt x="84" y="0"/>
                      <a:pt x="83" y="0"/>
                      <a:pt x="82" y="1"/>
                    </a:cubicBezTo>
                    <a:cubicBezTo>
                      <a:pt x="65" y="37"/>
                      <a:pt x="47" y="73"/>
                      <a:pt x="29" y="109"/>
                    </a:cubicBezTo>
                    <a:cubicBezTo>
                      <a:pt x="20" y="129"/>
                      <a:pt x="10" y="149"/>
                      <a:pt x="0" y="169"/>
                    </a:cubicBezTo>
                    <a:cubicBezTo>
                      <a:pt x="0" y="170"/>
                      <a:pt x="0" y="170"/>
                      <a:pt x="0" y="170"/>
                    </a:cubicBezTo>
                    <a:cubicBezTo>
                      <a:pt x="0" y="171"/>
                      <a:pt x="0" y="171"/>
                      <a:pt x="1" y="171"/>
                    </a:cubicBezTo>
                    <a:cubicBezTo>
                      <a:pt x="1" y="171"/>
                      <a:pt x="1" y="171"/>
                      <a:pt x="2" y="171"/>
                    </a:cubicBezTo>
                    <a:cubicBezTo>
                      <a:pt x="33" y="171"/>
                      <a:pt x="65" y="171"/>
                      <a:pt x="97" y="171"/>
                    </a:cubicBezTo>
                    <a:cubicBezTo>
                      <a:pt x="149" y="171"/>
                      <a:pt x="201" y="171"/>
                      <a:pt x="253" y="171"/>
                    </a:cubicBezTo>
                    <a:cubicBezTo>
                      <a:pt x="267" y="171"/>
                      <a:pt x="281" y="171"/>
                      <a:pt x="295" y="171"/>
                    </a:cubicBezTo>
                    <a:cubicBezTo>
                      <a:pt x="296" y="171"/>
                      <a:pt x="296" y="170"/>
                      <a:pt x="296" y="1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grpSp>
        <p:nvGrpSpPr>
          <p:cNvPr id="11" name="Group 10"/>
          <p:cNvGrpSpPr/>
          <p:nvPr/>
        </p:nvGrpSpPr>
        <p:grpSpPr>
          <a:xfrm>
            <a:off x="8199437" y="3019425"/>
            <a:ext cx="1362114" cy="769938"/>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6"/>
            <p:cNvSpPr>
              <a:spLocks noChangeAspect="1"/>
            </p:cNvSpPr>
            <p:nvPr/>
          </p:nvSpPr>
          <p:spPr bwMode="auto">
            <a:xfrm>
              <a:off x="8580437" y="3156613"/>
              <a:ext cx="587063" cy="537499"/>
            </a:xfrm>
            <a:custGeom>
              <a:avLst/>
              <a:gdLst>
                <a:gd name="T0" fmla="*/ 356 w 356"/>
                <a:gd name="T1" fmla="*/ 162 h 326"/>
                <a:gd name="T2" fmla="*/ 308 w 356"/>
                <a:gd name="T3" fmla="*/ 94 h 326"/>
                <a:gd name="T4" fmla="*/ 178 w 356"/>
                <a:gd name="T5" fmla="*/ 0 h 326"/>
                <a:gd name="T6" fmla="*/ 48 w 356"/>
                <a:gd name="T7" fmla="*/ 94 h 326"/>
                <a:gd name="T8" fmla="*/ 0 w 356"/>
                <a:gd name="T9" fmla="*/ 162 h 326"/>
                <a:gd name="T10" fmla="*/ 72 w 356"/>
                <a:gd name="T11" fmla="*/ 233 h 326"/>
                <a:gd name="T12" fmla="*/ 72 w 356"/>
                <a:gd name="T13" fmla="*/ 103 h 326"/>
                <a:gd name="T14" fmla="*/ 178 w 356"/>
                <a:gd name="T15" fmla="*/ 25 h 326"/>
                <a:gd name="T16" fmla="*/ 284 w 356"/>
                <a:gd name="T17" fmla="*/ 102 h 326"/>
                <a:gd name="T18" fmla="*/ 284 w 356"/>
                <a:gd name="T19" fmla="*/ 224 h 326"/>
                <a:gd name="T20" fmla="*/ 210 w 356"/>
                <a:gd name="T21" fmla="*/ 296 h 326"/>
                <a:gd name="T22" fmla="*/ 189 w 356"/>
                <a:gd name="T23" fmla="*/ 282 h 326"/>
                <a:gd name="T24" fmla="*/ 167 w 356"/>
                <a:gd name="T25" fmla="*/ 304 h 326"/>
                <a:gd name="T26" fmla="*/ 189 w 356"/>
                <a:gd name="T27" fmla="*/ 326 h 326"/>
                <a:gd name="T28" fmla="*/ 210 w 356"/>
                <a:gd name="T29" fmla="*/ 311 h 326"/>
                <a:gd name="T30" fmla="*/ 297 w 356"/>
                <a:gd name="T31" fmla="*/ 232 h 326"/>
                <a:gd name="T32" fmla="*/ 356 w 356"/>
                <a:gd name="T33" fmla="*/ 1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6" h="326">
                  <a:moveTo>
                    <a:pt x="356" y="162"/>
                  </a:moveTo>
                  <a:cubicBezTo>
                    <a:pt x="356" y="130"/>
                    <a:pt x="336" y="104"/>
                    <a:pt x="308" y="94"/>
                  </a:cubicBezTo>
                  <a:cubicBezTo>
                    <a:pt x="290" y="40"/>
                    <a:pt x="239" y="0"/>
                    <a:pt x="178" y="0"/>
                  </a:cubicBezTo>
                  <a:cubicBezTo>
                    <a:pt x="118" y="0"/>
                    <a:pt x="66" y="39"/>
                    <a:pt x="48" y="94"/>
                  </a:cubicBezTo>
                  <a:cubicBezTo>
                    <a:pt x="20" y="104"/>
                    <a:pt x="0" y="130"/>
                    <a:pt x="0" y="162"/>
                  </a:cubicBezTo>
                  <a:cubicBezTo>
                    <a:pt x="0" y="201"/>
                    <a:pt x="32" y="233"/>
                    <a:pt x="72" y="233"/>
                  </a:cubicBezTo>
                  <a:cubicBezTo>
                    <a:pt x="72" y="103"/>
                    <a:pt x="72" y="103"/>
                    <a:pt x="72" y="103"/>
                  </a:cubicBezTo>
                  <a:cubicBezTo>
                    <a:pt x="86" y="57"/>
                    <a:pt x="128" y="25"/>
                    <a:pt x="178" y="25"/>
                  </a:cubicBezTo>
                  <a:cubicBezTo>
                    <a:pt x="228" y="25"/>
                    <a:pt x="270" y="57"/>
                    <a:pt x="284" y="102"/>
                  </a:cubicBezTo>
                  <a:cubicBezTo>
                    <a:pt x="284" y="224"/>
                    <a:pt x="284" y="224"/>
                    <a:pt x="284" y="224"/>
                  </a:cubicBezTo>
                  <a:cubicBezTo>
                    <a:pt x="279" y="235"/>
                    <a:pt x="249" y="295"/>
                    <a:pt x="210" y="296"/>
                  </a:cubicBezTo>
                  <a:cubicBezTo>
                    <a:pt x="207" y="288"/>
                    <a:pt x="199" y="282"/>
                    <a:pt x="189" y="282"/>
                  </a:cubicBezTo>
                  <a:cubicBezTo>
                    <a:pt x="177" y="282"/>
                    <a:pt x="167" y="292"/>
                    <a:pt x="167" y="304"/>
                  </a:cubicBezTo>
                  <a:cubicBezTo>
                    <a:pt x="167" y="316"/>
                    <a:pt x="177" y="326"/>
                    <a:pt x="189" y="326"/>
                  </a:cubicBezTo>
                  <a:cubicBezTo>
                    <a:pt x="199" y="326"/>
                    <a:pt x="207" y="320"/>
                    <a:pt x="210" y="311"/>
                  </a:cubicBezTo>
                  <a:cubicBezTo>
                    <a:pt x="257" y="310"/>
                    <a:pt x="290" y="247"/>
                    <a:pt x="297" y="232"/>
                  </a:cubicBezTo>
                  <a:cubicBezTo>
                    <a:pt x="331" y="226"/>
                    <a:pt x="356" y="197"/>
                    <a:pt x="356" y="1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3744379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0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795"/>
            <a:ext cx="12436475" cy="6952934"/>
          </a:xfrm>
          <a:prstGeom prst="rect">
            <a:avLst/>
          </a:prstGeom>
        </p:spPr>
      </p:pic>
    </p:spTree>
    <p:extLst>
      <p:ext uri="{BB962C8B-B14F-4D97-AF65-F5344CB8AC3E}">
        <p14:creationId xmlns:p14="http://schemas.microsoft.com/office/powerpoint/2010/main" val="11070633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60420" y="281146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5" name="Title 4"/>
          <p:cNvSpPr>
            <a:spLocks noGrp="1"/>
          </p:cNvSpPr>
          <p:nvPr>
            <p:ph type="title"/>
          </p:nvPr>
        </p:nvSpPr>
        <p:spPr/>
        <p:txBody>
          <a:bodyPr/>
          <a:lstStyle/>
          <a:p>
            <a:r>
              <a:rPr lang="en-US" dirty="0"/>
              <a:t>Microsoft Cognitive Services</a:t>
            </a:r>
          </a:p>
        </p:txBody>
      </p:sp>
      <p:sp>
        <p:nvSpPr>
          <p:cNvPr id="2" name="Text Placeholder 1"/>
          <p:cNvSpPr>
            <a:spLocks noGrp="1"/>
          </p:cNvSpPr>
          <p:nvPr>
            <p:ph type="body" sz="quarter" idx="4294967295"/>
          </p:nvPr>
        </p:nvSpPr>
        <p:spPr>
          <a:xfrm>
            <a:off x="4846638" y="3173234"/>
            <a:ext cx="7315200" cy="1957459"/>
          </a:xfrm>
        </p:spPr>
        <p:txBody>
          <a:bodyPr/>
          <a:lstStyle/>
          <a:p>
            <a:pPr marL="0" indent="0">
              <a:buNone/>
            </a:pPr>
            <a:r>
              <a:rPr lang="en-US" sz="3200"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463" y="2811462"/>
            <a:ext cx="3664152" cy="3124200"/>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p:grpSpPr>
          <p:sp>
            <p:nvSpPr>
              <p:cNvPr id="8" name="Oval 7"/>
              <p:cNvSpPr/>
              <p:nvPr/>
            </p:nvSpPr>
            <p:spPr bwMode="auto">
              <a:xfrm>
                <a:off x="1227495" y="2372083"/>
                <a:ext cx="2326559" cy="2326559"/>
              </a:xfrm>
              <a:prstGeom prst="ellipse">
                <a:avLst/>
              </a:prstGeom>
              <a:solidFill>
                <a:srgbClr val="00B294"/>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p:spPr>
          </p:pic>
          <p:pic>
            <p:nvPicPr>
              <p:cNvPr id="20" name="Picture 1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45" y="3293086"/>
                <a:ext cx="896002" cy="495437"/>
              </a:xfrm>
              <a:prstGeom prst="rect">
                <a:avLst/>
              </a:prstGeom>
            </p:spPr>
          </p:pic>
        </p:grpSp>
      </p:grpSp>
    </p:spTree>
    <p:extLst>
      <p:ext uri="{BB962C8B-B14F-4D97-AF65-F5344CB8AC3E}">
        <p14:creationId xmlns:p14="http://schemas.microsoft.com/office/powerpoint/2010/main" val="394280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8486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Cognitive Services</a:t>
            </a:r>
          </a:p>
        </p:txBody>
      </p:sp>
      <p:sp>
        <p:nvSpPr>
          <p:cNvPr id="28" name="Rectangle 27"/>
          <p:cNvSpPr/>
          <p:nvPr/>
        </p:nvSpPr>
        <p:spPr>
          <a:xfrm>
            <a:off x="274639" y="1516062"/>
            <a:ext cx="11887202" cy="650695"/>
          </a:xfrm>
          <a:prstGeom prst="rect">
            <a:avLst/>
          </a:prstGeom>
          <a:solidFill>
            <a:srgbClr val="008272"/>
          </a:solidFill>
          <a:ln w="25400" cap="flat" cmpd="sng" algn="ctr">
            <a:noFill/>
            <a:prstDash val="solid"/>
          </a:ln>
          <a:effectLst/>
        </p:spPr>
        <p:txBody>
          <a:bodyPr lIns="121725" tIns="60862" rIns="121725" bIns="60862" rtlCol="0" anchor="ctr"/>
          <a:lstStyle/>
          <a:p>
            <a:pPr algn="ctr" defTabSz="914400">
              <a:defRPr/>
            </a:pPr>
            <a:r>
              <a:rPr lang="en-US" sz="2800" kern="0" dirty="0">
                <a:gradFill>
                  <a:gsLst>
                    <a:gs pos="0">
                      <a:srgbClr val="FFFFFF"/>
                    </a:gs>
                    <a:gs pos="100000">
                      <a:srgbClr val="FFFFFF"/>
                    </a:gs>
                  </a:gsLst>
                  <a:lin ang="5400000" scaled="0"/>
                </a:gradFill>
              </a:rPr>
              <a:t>Cognitive Services</a:t>
            </a:r>
          </a:p>
        </p:txBody>
      </p:sp>
      <p:grpSp>
        <p:nvGrpSpPr>
          <p:cNvPr id="33" name="LRG Speech API"/>
          <p:cNvGrpSpPr/>
          <p:nvPr/>
        </p:nvGrpSpPr>
        <p:grpSpPr>
          <a:xfrm>
            <a:off x="2478548" y="3954463"/>
            <a:ext cx="7428428" cy="1828800"/>
            <a:chOff x="3145595" y="2278062"/>
            <a:chExt cx="2907380" cy="715766"/>
          </a:xfrm>
        </p:grpSpPr>
        <p:sp>
          <p:nvSpPr>
            <p:cNvPr id="34" name="Rectangle 33"/>
            <p:cNvSpPr/>
            <p:nvPr/>
          </p:nvSpPr>
          <p:spPr>
            <a:xfrm>
              <a:off x="3145595" y="2278062"/>
              <a:ext cx="290738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3200" kern="0" dirty="0">
                  <a:gradFill>
                    <a:gsLst>
                      <a:gs pos="0">
                        <a:srgbClr val="FFFFFF"/>
                      </a:gs>
                      <a:gs pos="100000">
                        <a:srgbClr val="FFFFFF"/>
                      </a:gs>
                    </a:gsLst>
                    <a:lin ang="5400000" scaled="0"/>
                  </a:gradFill>
                </a:rPr>
                <a:t> Speech APIs</a:t>
              </a:r>
            </a:p>
          </p:txBody>
        </p:sp>
        <p:pic>
          <p:nvPicPr>
            <p:cNvPr id="35" name="Picture 3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014" y="2341260"/>
              <a:ext cx="757762" cy="589371"/>
            </a:xfrm>
            <a:prstGeom prst="rect">
              <a:avLst/>
            </a:prstGeom>
          </p:spPr>
        </p:pic>
      </p:grpSp>
      <p:grpSp>
        <p:nvGrpSpPr>
          <p:cNvPr id="39" name="LRG Vision APIs"/>
          <p:cNvGrpSpPr/>
          <p:nvPr/>
        </p:nvGrpSpPr>
        <p:grpSpPr>
          <a:xfrm>
            <a:off x="2670952" y="3951234"/>
            <a:ext cx="7094571" cy="1832030"/>
            <a:chOff x="6159201" y="2278062"/>
            <a:chExt cx="2762225" cy="713289"/>
          </a:xfrm>
        </p:grpSpPr>
        <p:sp>
          <p:nvSpPr>
            <p:cNvPr id="40" name="Rectangle 39"/>
            <p:cNvSpPr/>
            <p:nvPr/>
          </p:nvSpPr>
          <p:spPr>
            <a:xfrm>
              <a:off x="6159201" y="2278062"/>
              <a:ext cx="2762225"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3200" kern="0" dirty="0">
                  <a:gradFill>
                    <a:gsLst>
                      <a:gs pos="0">
                        <a:srgbClr val="FFFFFF"/>
                      </a:gs>
                      <a:gs pos="100000">
                        <a:srgbClr val="FFFFFF"/>
                      </a:gs>
                    </a:gsLst>
                    <a:lin ang="5400000" scaled="0"/>
                  </a:gradFill>
                </a:rPr>
                <a:t> Vision APIs</a:t>
              </a:r>
            </a:p>
          </p:txBody>
        </p:sp>
        <p:pic>
          <p:nvPicPr>
            <p:cNvPr id="41" name="Picture 4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109" y="2351298"/>
              <a:ext cx="733528" cy="566817"/>
            </a:xfrm>
            <a:prstGeom prst="rect">
              <a:avLst/>
            </a:prstGeom>
          </p:spPr>
        </p:pic>
      </p:grpSp>
      <p:grpSp>
        <p:nvGrpSpPr>
          <p:cNvPr id="18" name="SM Face APIs" hidden="1"/>
          <p:cNvGrpSpPr/>
          <p:nvPr/>
        </p:nvGrpSpPr>
        <p:grpSpPr>
          <a:xfrm>
            <a:off x="3143089" y="2278062"/>
            <a:ext cx="2764730" cy="715766"/>
            <a:chOff x="274639" y="2278062"/>
            <a:chExt cx="2764730" cy="715766"/>
          </a:xfrm>
        </p:grpSpPr>
        <p:sp>
          <p:nvSpPr>
            <p:cNvPr id="27" name="Rectangle 26"/>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Face APIs</a:t>
              </a:r>
            </a:p>
          </p:txBody>
        </p:sp>
        <p:pic>
          <p:nvPicPr>
            <p:cNvPr id="5" name="Picture 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grpSp>
        <p:nvGrpSpPr>
          <p:cNvPr id="15" name="SM Vision APIs" hidden="1"/>
          <p:cNvGrpSpPr/>
          <p:nvPr/>
        </p:nvGrpSpPr>
        <p:grpSpPr>
          <a:xfrm>
            <a:off x="274639" y="2278062"/>
            <a:ext cx="2762225" cy="713289"/>
            <a:chOff x="6159201" y="2278062"/>
            <a:chExt cx="2762225" cy="713289"/>
          </a:xfrm>
        </p:grpSpPr>
        <p:sp>
          <p:nvSpPr>
            <p:cNvPr id="31" name="Rectangle 30"/>
            <p:cNvSpPr/>
            <p:nvPr/>
          </p:nvSpPr>
          <p:spPr>
            <a:xfrm>
              <a:off x="6159201" y="2278062"/>
              <a:ext cx="2762225"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Vision APIs</a:t>
              </a:r>
            </a:p>
          </p:txBody>
        </p:sp>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109" y="2351298"/>
              <a:ext cx="733528" cy="566817"/>
            </a:xfrm>
            <a:prstGeom prst="rect">
              <a:avLst/>
            </a:prstGeom>
          </p:spPr>
        </p:pic>
      </p:grpSp>
      <p:grpSp>
        <p:nvGrpSpPr>
          <p:cNvPr id="16" name="SM LUIS" hidden="1"/>
          <p:cNvGrpSpPr/>
          <p:nvPr/>
        </p:nvGrpSpPr>
        <p:grpSpPr>
          <a:xfrm>
            <a:off x="9027649" y="2278062"/>
            <a:ext cx="3134189" cy="715766"/>
            <a:chOff x="9027652" y="2278062"/>
            <a:chExt cx="3134189" cy="715766"/>
          </a:xfrm>
        </p:grpSpPr>
        <p:sp>
          <p:nvSpPr>
            <p:cNvPr id="30" name="Rectangle 29"/>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LUIS</a:t>
              </a:r>
            </a:p>
            <a:p>
              <a:pPr defTabSz="914400">
                <a:defRPr/>
              </a:pPr>
              <a:r>
                <a:rPr lang="en-US" sz="1100" kern="0" dirty="0">
                  <a:gradFill>
                    <a:gsLst>
                      <a:gs pos="0">
                        <a:srgbClr val="FFFFFF"/>
                      </a:gs>
                      <a:gs pos="100000">
                        <a:srgbClr val="FFFFFF"/>
                      </a:gs>
                    </a:gsLst>
                    <a:lin ang="5400000" scaled="0"/>
                  </a:gradFill>
                </a:rPr>
                <a:t>(Language Understanding </a:t>
              </a:r>
              <a:br>
                <a:rPr lang="en-US" sz="1100" kern="0" dirty="0">
                  <a:gradFill>
                    <a:gsLst>
                      <a:gs pos="0">
                        <a:srgbClr val="FFFFFF"/>
                      </a:gs>
                      <a:gs pos="100000">
                        <a:srgbClr val="FFFFFF"/>
                      </a:gs>
                    </a:gsLst>
                    <a:lin ang="5400000" scaled="0"/>
                  </a:gradFill>
                </a:rPr>
              </a:br>
              <a:r>
                <a:rPr lang="en-US" sz="1100" kern="0" dirty="0">
                  <a:gradFill>
                    <a:gsLst>
                      <a:gs pos="0">
                        <a:srgbClr val="FFFFFF"/>
                      </a:gs>
                      <a:gs pos="100000">
                        <a:srgbClr val="FFFFFF"/>
                      </a:gs>
                    </a:gsLst>
                    <a:lin ang="5400000" scaled="0"/>
                  </a:gradFill>
                </a:rPr>
                <a:t>Intelligent Service)</a:t>
              </a:r>
            </a:p>
          </p:txBody>
        </p:sp>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4736" y="2327808"/>
              <a:ext cx="1114539" cy="616275"/>
            </a:xfrm>
            <a:prstGeom prst="rect">
              <a:avLst/>
            </a:prstGeom>
          </p:spPr>
        </p:pic>
      </p:grpSp>
      <p:grpSp>
        <p:nvGrpSpPr>
          <p:cNvPr id="17" name="SM Speech APIs" hidden="1"/>
          <p:cNvGrpSpPr/>
          <p:nvPr/>
        </p:nvGrpSpPr>
        <p:grpSpPr>
          <a:xfrm>
            <a:off x="6014044" y="2278062"/>
            <a:ext cx="2907380" cy="715766"/>
            <a:chOff x="3145595" y="2278062"/>
            <a:chExt cx="2907380" cy="715766"/>
          </a:xfrm>
        </p:grpSpPr>
        <p:sp>
          <p:nvSpPr>
            <p:cNvPr id="29" name="Rectangle 28"/>
            <p:cNvSpPr/>
            <p:nvPr/>
          </p:nvSpPr>
          <p:spPr>
            <a:xfrm>
              <a:off x="3145595" y="2278062"/>
              <a:ext cx="290738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Speech APIs</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014" y="2341260"/>
              <a:ext cx="757762" cy="589371"/>
            </a:xfrm>
            <a:prstGeom prst="rect">
              <a:avLst/>
            </a:prstGeom>
          </p:spPr>
        </p:pic>
      </p:grpSp>
      <p:grpSp>
        <p:nvGrpSpPr>
          <p:cNvPr id="42" name="LRG Face APIs"/>
          <p:cNvGrpSpPr/>
          <p:nvPr/>
        </p:nvGrpSpPr>
        <p:grpSpPr>
          <a:xfrm>
            <a:off x="2686258" y="3954463"/>
            <a:ext cx="7063958" cy="1828801"/>
            <a:chOff x="274639" y="2278062"/>
            <a:chExt cx="2764730" cy="715766"/>
          </a:xfrm>
        </p:grpSpPr>
        <p:sp>
          <p:nvSpPr>
            <p:cNvPr id="43" name="Rectangle 42"/>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3200" kern="0" dirty="0">
                  <a:gradFill>
                    <a:gsLst>
                      <a:gs pos="0">
                        <a:srgbClr val="FFFFFF"/>
                      </a:gs>
                      <a:gs pos="100000">
                        <a:srgbClr val="FFFFFF"/>
                      </a:gs>
                    </a:gsLst>
                    <a:lin ang="5400000" scaled="0"/>
                  </a:gradFill>
                </a:rPr>
                <a:t> Face APIs</a:t>
              </a:r>
            </a:p>
          </p:txBody>
        </p:sp>
        <p:pic>
          <p:nvPicPr>
            <p:cNvPr id="44" name="Picture 4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grpSp>
        <p:nvGrpSpPr>
          <p:cNvPr id="36" name="LRG LUIS"/>
          <p:cNvGrpSpPr/>
          <p:nvPr/>
        </p:nvGrpSpPr>
        <p:grpSpPr>
          <a:xfrm>
            <a:off x="2214272" y="3954462"/>
            <a:ext cx="8007931" cy="2209799"/>
            <a:chOff x="9027652" y="2278062"/>
            <a:chExt cx="3134189" cy="715766"/>
          </a:xfrm>
        </p:grpSpPr>
        <p:sp>
          <p:nvSpPr>
            <p:cNvPr id="37" name="Rectangle 36"/>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4400" kern="0" dirty="0">
                  <a:gradFill>
                    <a:gsLst>
                      <a:gs pos="0">
                        <a:srgbClr val="FFFFFF"/>
                      </a:gs>
                      <a:gs pos="100000">
                        <a:srgbClr val="FFFFFF"/>
                      </a:gs>
                    </a:gsLst>
                    <a:lin ang="5400000" scaled="0"/>
                  </a:gradFill>
                </a:rPr>
                <a:t> LUIS &amp; CRIS</a:t>
              </a:r>
            </a:p>
            <a:p>
              <a:pPr defTabSz="914400">
                <a:defRPr/>
              </a:pPr>
              <a:r>
                <a:rPr lang="en-US" sz="3200" kern="0" dirty="0">
                  <a:gradFill>
                    <a:gsLst>
                      <a:gs pos="0">
                        <a:srgbClr val="FFFFFF"/>
                      </a:gs>
                      <a:gs pos="100000">
                        <a:srgbClr val="FFFFFF"/>
                      </a:gs>
                    </a:gsLst>
                    <a:lin ang="5400000" scaled="0"/>
                  </a:gradFill>
                </a:rPr>
                <a:t> </a:t>
              </a:r>
              <a:r>
                <a:rPr lang="en-US" sz="2800" kern="0" dirty="0">
                  <a:gradFill>
                    <a:gsLst>
                      <a:gs pos="0">
                        <a:srgbClr val="FFFFFF"/>
                      </a:gs>
                      <a:gs pos="100000">
                        <a:srgbClr val="FFFFFF"/>
                      </a:gs>
                    </a:gsLst>
                    <a:lin ang="5400000" scaled="0"/>
                  </a:gradFill>
                </a:rPr>
                <a:t>(Language Understanding </a:t>
              </a:r>
              <a:br>
                <a:rPr lang="en-US" sz="2800" kern="0" dirty="0">
                  <a:gradFill>
                    <a:gsLst>
                      <a:gs pos="0">
                        <a:srgbClr val="FFFFFF"/>
                      </a:gs>
                      <a:gs pos="100000">
                        <a:srgbClr val="FFFFFF"/>
                      </a:gs>
                    </a:gsLst>
                    <a:lin ang="5400000" scaled="0"/>
                  </a:gradFill>
                </a:rPr>
              </a:br>
              <a:r>
                <a:rPr lang="en-US" sz="2800" kern="0" dirty="0">
                  <a:gradFill>
                    <a:gsLst>
                      <a:gs pos="0">
                        <a:srgbClr val="FFFFFF"/>
                      </a:gs>
                      <a:gs pos="100000">
                        <a:srgbClr val="FFFFFF"/>
                      </a:gs>
                    </a:gsLst>
                    <a:lin ang="5400000" scaled="0"/>
                  </a:gradFill>
                </a:rPr>
                <a:t> Intelligent Service &amp; Custom </a:t>
              </a:r>
            </a:p>
            <a:p>
              <a:pPr defTabSz="914400">
                <a:defRPr/>
              </a:pPr>
              <a:r>
                <a:rPr lang="en-US" sz="2800" kern="0" dirty="0">
                  <a:gradFill>
                    <a:gsLst>
                      <a:gs pos="0">
                        <a:srgbClr val="FFFFFF"/>
                      </a:gs>
                      <a:gs pos="100000">
                        <a:srgbClr val="FFFFFF"/>
                      </a:gs>
                    </a:gsLst>
                    <a:lin ang="5400000" scaled="0"/>
                  </a:gradFill>
                </a:rPr>
                <a:t>Recognition Intelligent Service)</a:t>
              </a:r>
            </a:p>
          </p:txBody>
        </p:sp>
        <p:pic>
          <p:nvPicPr>
            <p:cNvPr id="38" name="Picture 3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90517" y="2327808"/>
              <a:ext cx="988758" cy="546725"/>
            </a:xfrm>
            <a:prstGeom prst="rect">
              <a:avLst/>
            </a:prstGeom>
          </p:spPr>
        </p:pic>
      </p:grpSp>
    </p:spTree>
    <p:extLst>
      <p:ext uri="{BB962C8B-B14F-4D97-AF65-F5344CB8AC3E}">
        <p14:creationId xmlns:p14="http://schemas.microsoft.com/office/powerpoint/2010/main" val="252774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7.30822E-7 L -0.36686 -0.31934 " pathEditMode="relative" rAng="0" ptsTypes="AA">
                                      <p:cBhvr>
                                        <p:cTn id="11" dur="2000" fill="hold"/>
                                        <p:tgtEl>
                                          <p:spTgt spid="39"/>
                                        </p:tgtEl>
                                        <p:attrNameLst>
                                          <p:attrName>ppt_x</p:attrName>
                                          <p:attrName>ppt_y</p:attrName>
                                        </p:attrNameLst>
                                      </p:cBhvr>
                                      <p:rCtr x="-17769" y="-15797"/>
                                    </p:animMotion>
                                  </p:childTnLst>
                                </p:cTn>
                              </p:par>
                              <p:par>
                                <p:cTn id="12" presetID="6" presetClass="emph" presetSubtype="0" accel="50000" decel="50000" fill="hold" nodeType="withEffect">
                                  <p:stCondLst>
                                    <p:cond delay="0"/>
                                  </p:stCondLst>
                                  <p:childTnLst>
                                    <p:animScale>
                                      <p:cBhvr>
                                        <p:cTn id="13" dur="2000" fill="hold"/>
                                        <p:tgtEl>
                                          <p:spTgt spid="39"/>
                                        </p:tgtEl>
                                      </p:cBhvr>
                                      <p:by x="38780" y="38780"/>
                                    </p:animScale>
                                  </p:childTnLst>
                                </p:cTn>
                              </p:par>
                              <p:par>
                                <p:cTn id="14" presetID="10" presetClass="entr" presetSubtype="0" fill="hold" nodeType="withEffect">
                                  <p:stCondLst>
                                    <p:cond delay="1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0 3.76759E-6 L -0.1362 -0.31934 " pathEditMode="relative" rAng="0" ptsTypes="AA">
                                      <p:cBhvr>
                                        <p:cTn id="20" dur="2000" fill="hold"/>
                                        <p:tgtEl>
                                          <p:spTgt spid="42"/>
                                        </p:tgtEl>
                                        <p:attrNameLst>
                                          <p:attrName>ppt_x</p:attrName>
                                          <p:attrName>ppt_y</p:attrName>
                                        </p:attrNameLst>
                                      </p:cBhvr>
                                      <p:rCtr x="-6740" y="-15797"/>
                                    </p:animMotion>
                                  </p:childTnLst>
                                </p:cTn>
                              </p:par>
                              <p:par>
                                <p:cTn id="21" presetID="6" presetClass="emph" presetSubtype="0" accel="50000" decel="50000" fill="hold" nodeType="withEffect">
                                  <p:stCondLst>
                                    <p:cond delay="0"/>
                                  </p:stCondLst>
                                  <p:childTnLst>
                                    <p:animScale>
                                      <p:cBhvr>
                                        <p:cTn id="22" dur="2000" fill="hold"/>
                                        <p:tgtEl>
                                          <p:spTgt spid="42"/>
                                        </p:tgtEl>
                                      </p:cBhvr>
                                      <p:by x="38780" y="38780"/>
                                    </p:animScale>
                                  </p:childTnLst>
                                </p:cTn>
                              </p:par>
                              <p:par>
                                <p:cTn id="23" presetID="10" presetClass="entr" presetSubtype="0" fill="hold" nodeType="withEffect">
                                  <p:stCondLst>
                                    <p:cond delay="175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2.37937E-6 3.76759E-6 L 0.1025 -0.31934 " pathEditMode="relative" rAng="0" ptsTypes="AA">
                                      <p:cBhvr>
                                        <p:cTn id="29" dur="2000" fill="hold"/>
                                        <p:tgtEl>
                                          <p:spTgt spid="33"/>
                                        </p:tgtEl>
                                        <p:attrNameLst>
                                          <p:attrName>ppt_x</p:attrName>
                                          <p:attrName>ppt_y</p:attrName>
                                        </p:attrNameLst>
                                      </p:cBhvr>
                                      <p:rCtr x="5004" y="-15797"/>
                                    </p:animMotion>
                                  </p:childTnLst>
                                </p:cTn>
                              </p:par>
                              <p:par>
                                <p:cTn id="30" presetID="6" presetClass="emph" presetSubtype="0" accel="50000" decel="50000" fill="hold" nodeType="withEffect">
                                  <p:stCondLst>
                                    <p:cond delay="0"/>
                                  </p:stCondLst>
                                  <p:childTnLst>
                                    <p:animScale>
                                      <p:cBhvr>
                                        <p:cTn id="31" dur="2000" fill="hold"/>
                                        <p:tgtEl>
                                          <p:spTgt spid="33"/>
                                        </p:tgtEl>
                                      </p:cBhvr>
                                      <p:by x="38780" y="38780"/>
                                    </p:animScale>
                                  </p:childTnLst>
                                </p:cTn>
                              </p:par>
                              <p:par>
                                <p:cTn id="32" presetID="10" presetClass="entr" presetSubtype="0" fill="hold" nodeType="withEffect">
                                  <p:stCondLst>
                                    <p:cond delay="175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Computer Vision</a:t>
              </a:r>
            </a:p>
          </p:txBody>
        </p:sp>
      </p:grpSp>
      <p:grpSp>
        <p:nvGrpSpPr>
          <p:cNvPr id="34" name="Group 33"/>
          <p:cNvGrpSpPr/>
          <p:nvPr/>
        </p:nvGrpSpPr>
        <p:grpSpPr>
          <a:xfrm>
            <a:off x="463054" y="4385599"/>
            <a:ext cx="2143454" cy="639988"/>
            <a:chOff x="6827777" y="3802062"/>
            <a:chExt cx="2459932" cy="533400"/>
          </a:xfrm>
          <a:solidFill>
            <a:schemeClr val="bg1">
              <a:lumMod val="85000"/>
            </a:schemeClr>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Face</a:t>
              </a:r>
            </a:p>
          </p:txBody>
        </p:sp>
      </p:grpSp>
      <p:grpSp>
        <p:nvGrpSpPr>
          <p:cNvPr id="39" name="Group 38"/>
          <p:cNvGrpSpPr/>
          <p:nvPr/>
        </p:nvGrpSpPr>
        <p:grpSpPr>
          <a:xfrm>
            <a:off x="463054" y="5113265"/>
            <a:ext cx="2141064" cy="639988"/>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45"/>
          <p:cNvSpPr/>
          <p:nvPr/>
        </p:nvSpPr>
        <p:spPr>
          <a:xfrm>
            <a:off x="274639" y="1328270"/>
            <a:ext cx="11889564" cy="568792"/>
          </a:xfrm>
          <a:prstGeom prst="rect">
            <a:avLst/>
          </a:prstGeom>
          <a:solidFill>
            <a:srgbClr val="009580"/>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chemeClr val="bg1"/>
                </a:solidFill>
                <a:effectLst/>
                <a:uLnTx/>
                <a:uFillTx/>
                <a:latin typeface="Segoe UI Light"/>
                <a:ea typeface="+mn-ea"/>
                <a:cs typeface="+mn-cs"/>
              </a:rPr>
              <a:t>microsoft.com/cognitive</a:t>
            </a: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bg1">
              <a:lumMod val="85000"/>
            </a:schemeClr>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News Search</a:t>
              </a:r>
            </a:p>
          </p:txBody>
        </p:sp>
      </p:grpSp>
      <p:sp>
        <p:nvSpPr>
          <p:cNvPr id="99" name="Rectangle 98"/>
          <p:cNvSpPr/>
          <p:nvPr/>
        </p:nvSpPr>
        <p:spPr>
          <a:xfrm>
            <a:off x="274639" y="2044305"/>
            <a:ext cx="11889564"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4" name="Group 103"/>
          <p:cNvGrpSpPr/>
          <p:nvPr/>
        </p:nvGrpSpPr>
        <p:grpSpPr>
          <a:xfrm>
            <a:off x="2740610" y="5113265"/>
            <a:ext cx="2229241" cy="629544"/>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60272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w="76200">
              <a:solidFill>
                <a:srgbClr val="01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Computer Vision</a:t>
              </a:r>
            </a:p>
          </p:txBody>
        </p:sp>
      </p:grpSp>
      <p:sp>
        <p:nvSpPr>
          <p:cNvPr id="37" name="Flowchart: Process 8"/>
          <p:cNvSpPr/>
          <p:nvPr/>
        </p:nvSpPr>
        <p:spPr bwMode="auto">
          <a:xfrm>
            <a:off x="463054" y="4385599"/>
            <a:ext cx="2143454" cy="639988"/>
          </a:xfrm>
          <a:prstGeom prst="rect">
            <a:avLst/>
          </a:prstGeom>
          <a:solidFill>
            <a:schemeClr val="bg1">
              <a:lumMod val="85000"/>
            </a:schemeClr>
          </a:solidFill>
          <a:ln w="76200">
            <a:solidFill>
              <a:srgbClr val="01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36" name="Rectangle 35"/>
          <p:cNvSpPr/>
          <p:nvPr/>
        </p:nvSpPr>
        <p:spPr>
          <a:xfrm>
            <a:off x="625747" y="4494601"/>
            <a:ext cx="1832537" cy="466318"/>
          </a:xfrm>
          <a:prstGeom prst="rect">
            <a:avLst/>
          </a:prstGeom>
          <a:solidFill>
            <a:schemeClr val="bg1">
              <a:lumMod val="85000"/>
            </a:schemeClr>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Face</a:t>
            </a:r>
          </a:p>
        </p:txBody>
      </p:sp>
      <p:grpSp>
        <p:nvGrpSpPr>
          <p:cNvPr id="39" name="Group 38"/>
          <p:cNvGrpSpPr/>
          <p:nvPr/>
        </p:nvGrpSpPr>
        <p:grpSpPr>
          <a:xfrm>
            <a:off x="463054" y="5113265"/>
            <a:ext cx="2141064" cy="639988"/>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bg1">
              <a:lumMod val="85000"/>
            </a:schemeClr>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News Search</a:t>
              </a:r>
            </a:p>
          </p:txBody>
        </p:sp>
      </p:grpSp>
      <p:grpSp>
        <p:nvGrpSpPr>
          <p:cNvPr id="104" name="Group 103"/>
          <p:cNvGrpSpPr/>
          <p:nvPr/>
        </p:nvGrpSpPr>
        <p:grpSpPr>
          <a:xfrm>
            <a:off x="2740610" y="5113265"/>
            <a:ext cx="2229241" cy="629544"/>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Rectangle 95"/>
          <p:cNvSpPr/>
          <p:nvPr/>
        </p:nvSpPr>
        <p:spPr>
          <a:xfrm>
            <a:off x="274639" y="1328270"/>
            <a:ext cx="11889564" cy="568792"/>
          </a:xfrm>
          <a:prstGeom prst="rect">
            <a:avLst/>
          </a:prstGeom>
          <a:solidFill>
            <a:srgbClr val="009580"/>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chemeClr val="bg1"/>
                </a:solidFill>
                <a:effectLst/>
                <a:uLnTx/>
                <a:uFillTx/>
                <a:latin typeface="Segoe UI Light"/>
                <a:ea typeface="+mn-ea"/>
                <a:cs typeface="+mn-cs"/>
              </a:rPr>
              <a:t>microsoft.com/cognitive</a:t>
            </a:r>
          </a:p>
        </p:txBody>
      </p:sp>
      <p:sp>
        <p:nvSpPr>
          <p:cNvPr id="126" name="Rectangle 125"/>
          <p:cNvSpPr/>
          <p:nvPr/>
        </p:nvSpPr>
        <p:spPr>
          <a:xfrm>
            <a:off x="274639" y="2044305"/>
            <a:ext cx="11889564"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196017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1717" t="28285" r="6906" b="2993"/>
          <a:stretch/>
        </p:blipFill>
        <p:spPr>
          <a:xfrm>
            <a:off x="0" y="0"/>
            <a:ext cx="12436474" cy="6994525"/>
          </a:xfrm>
          <a:prstGeom prst="rect">
            <a:avLst/>
          </a:prstGeom>
        </p:spPr>
      </p:pic>
      <p:sp>
        <p:nvSpPr>
          <p:cNvPr id="4" name="Flowchart: Process 4"/>
          <p:cNvSpPr/>
          <p:nvPr/>
        </p:nvSpPr>
        <p:spPr bwMode="auto">
          <a:xfrm>
            <a:off x="-1" y="3954463"/>
            <a:ext cx="12436475" cy="3040062"/>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4638" y="5047366"/>
            <a:ext cx="11887200" cy="1680460"/>
          </a:xfrm>
        </p:spPr>
        <p:txBody>
          <a:bodyPr/>
          <a:lstStyle/>
          <a:p>
            <a:pPr marL="0" indent="0">
              <a:buNone/>
            </a:pPr>
            <a:r>
              <a:rPr lang="en-US" sz="3600" dirty="0">
                <a:gradFill>
                  <a:gsLst>
                    <a:gs pos="2000">
                      <a:schemeClr val="bg1"/>
                    </a:gs>
                    <a:gs pos="100000">
                      <a:schemeClr val="bg1"/>
                    </a:gs>
                  </a:gsLst>
                  <a:lin ang="5400000" scaled="0"/>
                </a:gradFill>
              </a:rPr>
              <a:t>Cognitive Services models are trained using the same deep learning and machine learning techniques that power many products across Microsoft</a:t>
            </a:r>
          </a:p>
        </p:txBody>
      </p:sp>
      <p:sp>
        <p:nvSpPr>
          <p:cNvPr id="3" name="Title 2"/>
          <p:cNvSpPr>
            <a:spLocks noGrp="1"/>
          </p:cNvSpPr>
          <p:nvPr>
            <p:ph type="title" idx="4294967295"/>
          </p:nvPr>
        </p:nvSpPr>
        <p:spPr>
          <a:xfrm>
            <a:off x="274638" y="4155509"/>
            <a:ext cx="11888787" cy="917575"/>
          </a:xfrm>
        </p:spPr>
        <p:txBody>
          <a:bodyPr/>
          <a:lstStyle/>
          <a:p>
            <a:r>
              <a:rPr lang="en-US" dirty="0">
                <a:gradFill>
                  <a:gsLst>
                    <a:gs pos="1250">
                      <a:schemeClr val="bg1"/>
                    </a:gs>
                    <a:gs pos="100000">
                      <a:schemeClr val="bg1"/>
                    </a:gs>
                  </a:gsLst>
                  <a:lin ang="5400000" scaled="0"/>
                </a:gradFill>
              </a:rPr>
              <a:t>Powerful models</a:t>
            </a:r>
          </a:p>
        </p:txBody>
      </p:sp>
      <p:grpSp>
        <p:nvGrpSpPr>
          <p:cNvPr id="14" name="Group 13"/>
          <p:cNvGrpSpPr/>
          <p:nvPr/>
        </p:nvGrpSpPr>
        <p:grpSpPr>
          <a:xfrm>
            <a:off x="9437171" y="3019425"/>
            <a:ext cx="1362114" cy="769938"/>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21"/>
            <p:cNvSpPr>
              <a:spLocks noChangeAspect="1" noEditPoints="1"/>
            </p:cNvSpPr>
            <p:nvPr/>
          </p:nvSpPr>
          <p:spPr bwMode="black">
            <a:xfrm>
              <a:off x="9795323" y="3192462"/>
              <a:ext cx="537715" cy="4686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21" tIns="74417" rIns="93021" bIns="74417" numCol="1" spcCol="0" rtlCol="0" fromWordArt="0" anchor="t" anchorCtr="0" forceAA="0" compatLnSpc="1">
              <a:prstTxWarp prst="textNoShape">
                <a:avLst/>
              </a:prstTxWarp>
              <a:noAutofit/>
            </a:bodyPr>
            <a:lstStyle/>
            <a:p>
              <a:pPr algn="ctr" defTabSz="474294"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199437" y="3019425"/>
            <a:ext cx="1362114" cy="769938"/>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4" name="Freeform 78"/>
            <p:cNvSpPr>
              <a:spLocks noEditPoints="1"/>
            </p:cNvSpPr>
            <p:nvPr/>
          </p:nvSpPr>
          <p:spPr bwMode="black">
            <a:xfrm>
              <a:off x="8589960" y="3152724"/>
              <a:ext cx="533402" cy="5104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3" name="Group 12"/>
          <p:cNvGrpSpPr/>
          <p:nvPr/>
        </p:nvGrpSpPr>
        <p:grpSpPr>
          <a:xfrm>
            <a:off x="10678815" y="3019425"/>
            <a:ext cx="1362114" cy="769938"/>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5" name="Freeform 17"/>
            <p:cNvSpPr>
              <a:spLocks noChangeAspect="1" noEditPoints="1"/>
            </p:cNvSpPr>
            <p:nvPr/>
          </p:nvSpPr>
          <p:spPr bwMode="auto">
            <a:xfrm>
              <a:off x="11095037" y="3130548"/>
              <a:ext cx="533399" cy="525341"/>
            </a:xfrm>
            <a:custGeom>
              <a:avLst/>
              <a:gdLst>
                <a:gd name="T0" fmla="*/ 136 w 137"/>
                <a:gd name="T1" fmla="*/ 23 h 135"/>
                <a:gd name="T2" fmla="*/ 36 w 137"/>
                <a:gd name="T3" fmla="*/ 19 h 135"/>
                <a:gd name="T4" fmla="*/ 33 w 137"/>
                <a:gd name="T5" fmla="*/ 26 h 135"/>
                <a:gd name="T6" fmla="*/ 74 w 137"/>
                <a:gd name="T7" fmla="*/ 95 h 135"/>
                <a:gd name="T8" fmla="*/ 94 w 137"/>
                <a:gd name="T9" fmla="*/ 135 h 135"/>
                <a:gd name="T10" fmla="*/ 137 w 137"/>
                <a:gd name="T11" fmla="*/ 31 h 135"/>
                <a:gd name="T12" fmla="*/ 98 w 137"/>
                <a:gd name="T13" fmla="*/ 5 h 135"/>
                <a:gd name="T14" fmla="*/ 135 w 137"/>
                <a:gd name="T15" fmla="*/ 28 h 135"/>
                <a:gd name="T16" fmla="*/ 98 w 137"/>
                <a:gd name="T17" fmla="*/ 5 h 135"/>
                <a:gd name="T18" fmla="*/ 96 w 137"/>
                <a:gd name="T19" fmla="*/ 127 h 135"/>
                <a:gd name="T20" fmla="*/ 136 w 137"/>
                <a:gd name="T21" fmla="*/ 101 h 135"/>
                <a:gd name="T22" fmla="*/ 136 w 137"/>
                <a:gd name="T23" fmla="*/ 95 h 135"/>
                <a:gd name="T24" fmla="*/ 96 w 137"/>
                <a:gd name="T25" fmla="*/ 102 h 135"/>
                <a:gd name="T26" fmla="*/ 136 w 137"/>
                <a:gd name="T27" fmla="*/ 95 h 135"/>
                <a:gd name="T28" fmla="*/ 96 w 137"/>
                <a:gd name="T29" fmla="*/ 93 h 135"/>
                <a:gd name="T30" fmla="*/ 136 w 137"/>
                <a:gd name="T31" fmla="*/ 79 h 135"/>
                <a:gd name="T32" fmla="*/ 136 w 137"/>
                <a:gd name="T33" fmla="*/ 73 h 135"/>
                <a:gd name="T34" fmla="*/ 96 w 137"/>
                <a:gd name="T35" fmla="*/ 68 h 135"/>
                <a:gd name="T36" fmla="*/ 136 w 137"/>
                <a:gd name="T37" fmla="*/ 73 h 135"/>
                <a:gd name="T38" fmla="*/ 96 w 137"/>
                <a:gd name="T39" fmla="*/ 59 h 135"/>
                <a:gd name="T40" fmla="*/ 136 w 137"/>
                <a:gd name="T41" fmla="*/ 57 h 135"/>
                <a:gd name="T42" fmla="*/ 136 w 137"/>
                <a:gd name="T43" fmla="*/ 51 h 135"/>
                <a:gd name="T44" fmla="*/ 96 w 137"/>
                <a:gd name="T45" fmla="*/ 34 h 135"/>
                <a:gd name="T46" fmla="*/ 136 w 137"/>
                <a:gd name="T47" fmla="*/ 51 h 135"/>
                <a:gd name="T48" fmla="*/ 96 w 137"/>
                <a:gd name="T49" fmla="*/ 25 h 135"/>
                <a:gd name="T50" fmla="*/ 136 w 137"/>
                <a:gd name="T51" fmla="*/ 34 h 135"/>
                <a:gd name="T52" fmla="*/ 33 w 137"/>
                <a:gd name="T53" fmla="*/ 62 h 135"/>
                <a:gd name="T54" fmla="*/ 33 w 137"/>
                <a:gd name="T55" fmla="*/ 128 h 135"/>
                <a:gd name="T56" fmla="*/ 33 w 137"/>
                <a:gd name="T57" fmla="*/ 62 h 135"/>
                <a:gd name="T58" fmla="*/ 15 w 137"/>
                <a:gd name="T59" fmla="*/ 98 h 135"/>
                <a:gd name="T60" fmla="*/ 30 w 137"/>
                <a:gd name="T61" fmla="*/ 100 h 135"/>
                <a:gd name="T62" fmla="*/ 55 w 137"/>
                <a:gd name="T63"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5">
                  <a:moveTo>
                    <a:pt x="136" y="31"/>
                  </a:moveTo>
                  <a:cubicBezTo>
                    <a:pt x="136" y="23"/>
                    <a:pt x="136" y="23"/>
                    <a:pt x="136" y="23"/>
                  </a:cubicBezTo>
                  <a:cubicBezTo>
                    <a:pt x="96" y="0"/>
                    <a:pt x="96" y="0"/>
                    <a:pt x="96" y="0"/>
                  </a:cubicBezTo>
                  <a:cubicBezTo>
                    <a:pt x="36" y="19"/>
                    <a:pt x="36" y="19"/>
                    <a:pt x="36" y="19"/>
                  </a:cubicBezTo>
                  <a:cubicBezTo>
                    <a:pt x="36" y="26"/>
                    <a:pt x="36" y="26"/>
                    <a:pt x="36" y="26"/>
                  </a:cubicBezTo>
                  <a:cubicBezTo>
                    <a:pt x="33" y="26"/>
                    <a:pt x="33" y="26"/>
                    <a:pt x="33" y="26"/>
                  </a:cubicBezTo>
                  <a:cubicBezTo>
                    <a:pt x="33" y="55"/>
                    <a:pt x="33" y="55"/>
                    <a:pt x="33" y="55"/>
                  </a:cubicBezTo>
                  <a:cubicBezTo>
                    <a:pt x="56" y="55"/>
                    <a:pt x="74" y="73"/>
                    <a:pt x="74" y="95"/>
                  </a:cubicBezTo>
                  <a:cubicBezTo>
                    <a:pt x="74" y="107"/>
                    <a:pt x="69" y="117"/>
                    <a:pt x="61" y="124"/>
                  </a:cubicBezTo>
                  <a:cubicBezTo>
                    <a:pt x="94" y="135"/>
                    <a:pt x="94" y="135"/>
                    <a:pt x="94" y="135"/>
                  </a:cubicBezTo>
                  <a:cubicBezTo>
                    <a:pt x="137" y="110"/>
                    <a:pt x="137" y="110"/>
                    <a:pt x="137" y="110"/>
                  </a:cubicBezTo>
                  <a:cubicBezTo>
                    <a:pt x="137" y="31"/>
                    <a:pt x="137" y="31"/>
                    <a:pt x="137" y="31"/>
                  </a:cubicBezTo>
                  <a:lnTo>
                    <a:pt x="136" y="31"/>
                  </a:lnTo>
                  <a:close/>
                  <a:moveTo>
                    <a:pt x="98" y="5"/>
                  </a:moveTo>
                  <a:cubicBezTo>
                    <a:pt x="135" y="25"/>
                    <a:pt x="135" y="25"/>
                    <a:pt x="135" y="25"/>
                  </a:cubicBezTo>
                  <a:cubicBezTo>
                    <a:pt x="135" y="28"/>
                    <a:pt x="135" y="28"/>
                    <a:pt x="135" y="28"/>
                  </a:cubicBezTo>
                  <a:cubicBezTo>
                    <a:pt x="98" y="9"/>
                    <a:pt x="98" y="9"/>
                    <a:pt x="98" y="9"/>
                  </a:cubicBezTo>
                  <a:lnTo>
                    <a:pt x="98" y="5"/>
                  </a:lnTo>
                  <a:close/>
                  <a:moveTo>
                    <a:pt x="136" y="107"/>
                  </a:moveTo>
                  <a:cubicBezTo>
                    <a:pt x="96" y="127"/>
                    <a:pt x="96" y="127"/>
                    <a:pt x="96" y="127"/>
                  </a:cubicBezTo>
                  <a:cubicBezTo>
                    <a:pt x="96" y="119"/>
                    <a:pt x="96" y="119"/>
                    <a:pt x="96" y="119"/>
                  </a:cubicBezTo>
                  <a:cubicBezTo>
                    <a:pt x="136" y="101"/>
                    <a:pt x="136" y="101"/>
                    <a:pt x="136" y="101"/>
                  </a:cubicBezTo>
                  <a:lnTo>
                    <a:pt x="136" y="107"/>
                  </a:lnTo>
                  <a:close/>
                  <a:moveTo>
                    <a:pt x="136" y="95"/>
                  </a:moveTo>
                  <a:cubicBezTo>
                    <a:pt x="96" y="110"/>
                    <a:pt x="96" y="110"/>
                    <a:pt x="96" y="110"/>
                  </a:cubicBezTo>
                  <a:cubicBezTo>
                    <a:pt x="96" y="102"/>
                    <a:pt x="96" y="102"/>
                    <a:pt x="96" y="102"/>
                  </a:cubicBezTo>
                  <a:cubicBezTo>
                    <a:pt x="136" y="90"/>
                    <a:pt x="136" y="90"/>
                    <a:pt x="136" y="90"/>
                  </a:cubicBezTo>
                  <a:lnTo>
                    <a:pt x="136" y="95"/>
                  </a:lnTo>
                  <a:close/>
                  <a:moveTo>
                    <a:pt x="136" y="84"/>
                  </a:moveTo>
                  <a:cubicBezTo>
                    <a:pt x="96" y="93"/>
                    <a:pt x="96" y="93"/>
                    <a:pt x="96" y="93"/>
                  </a:cubicBezTo>
                  <a:cubicBezTo>
                    <a:pt x="96" y="85"/>
                    <a:pt x="96" y="85"/>
                    <a:pt x="96" y="85"/>
                  </a:cubicBezTo>
                  <a:cubicBezTo>
                    <a:pt x="136" y="79"/>
                    <a:pt x="136" y="79"/>
                    <a:pt x="136" y="79"/>
                  </a:cubicBezTo>
                  <a:lnTo>
                    <a:pt x="136" y="84"/>
                  </a:lnTo>
                  <a:close/>
                  <a:moveTo>
                    <a:pt x="136" y="73"/>
                  </a:moveTo>
                  <a:cubicBezTo>
                    <a:pt x="96" y="76"/>
                    <a:pt x="96" y="76"/>
                    <a:pt x="96" y="76"/>
                  </a:cubicBezTo>
                  <a:cubicBezTo>
                    <a:pt x="96" y="68"/>
                    <a:pt x="96" y="68"/>
                    <a:pt x="96" y="68"/>
                  </a:cubicBezTo>
                  <a:cubicBezTo>
                    <a:pt x="136" y="68"/>
                    <a:pt x="136" y="68"/>
                    <a:pt x="136" y="68"/>
                  </a:cubicBezTo>
                  <a:lnTo>
                    <a:pt x="136" y="73"/>
                  </a:lnTo>
                  <a:close/>
                  <a:moveTo>
                    <a:pt x="136" y="62"/>
                  </a:moveTo>
                  <a:cubicBezTo>
                    <a:pt x="96" y="59"/>
                    <a:pt x="96" y="59"/>
                    <a:pt x="96" y="59"/>
                  </a:cubicBezTo>
                  <a:cubicBezTo>
                    <a:pt x="96" y="51"/>
                    <a:pt x="96" y="51"/>
                    <a:pt x="96" y="51"/>
                  </a:cubicBezTo>
                  <a:cubicBezTo>
                    <a:pt x="136" y="57"/>
                    <a:pt x="136" y="57"/>
                    <a:pt x="136" y="57"/>
                  </a:cubicBezTo>
                  <a:lnTo>
                    <a:pt x="136" y="62"/>
                  </a:lnTo>
                  <a:close/>
                  <a:moveTo>
                    <a:pt x="136" y="51"/>
                  </a:moveTo>
                  <a:cubicBezTo>
                    <a:pt x="96" y="43"/>
                    <a:pt x="96" y="43"/>
                    <a:pt x="96" y="43"/>
                  </a:cubicBezTo>
                  <a:cubicBezTo>
                    <a:pt x="96" y="34"/>
                    <a:pt x="96" y="34"/>
                    <a:pt x="96" y="34"/>
                  </a:cubicBezTo>
                  <a:cubicBezTo>
                    <a:pt x="136" y="46"/>
                    <a:pt x="136" y="46"/>
                    <a:pt x="136" y="46"/>
                  </a:cubicBezTo>
                  <a:lnTo>
                    <a:pt x="136" y="51"/>
                  </a:lnTo>
                  <a:close/>
                  <a:moveTo>
                    <a:pt x="136" y="40"/>
                  </a:moveTo>
                  <a:cubicBezTo>
                    <a:pt x="96" y="25"/>
                    <a:pt x="96" y="25"/>
                    <a:pt x="96" y="25"/>
                  </a:cubicBezTo>
                  <a:cubicBezTo>
                    <a:pt x="96" y="17"/>
                    <a:pt x="96" y="17"/>
                    <a:pt x="96" y="17"/>
                  </a:cubicBezTo>
                  <a:cubicBezTo>
                    <a:pt x="136" y="34"/>
                    <a:pt x="136" y="34"/>
                    <a:pt x="136" y="34"/>
                  </a:cubicBezTo>
                  <a:lnTo>
                    <a:pt x="136" y="40"/>
                  </a:lnTo>
                  <a:close/>
                  <a:moveTo>
                    <a:pt x="33" y="62"/>
                  </a:moveTo>
                  <a:cubicBezTo>
                    <a:pt x="15" y="62"/>
                    <a:pt x="0" y="77"/>
                    <a:pt x="0" y="95"/>
                  </a:cubicBezTo>
                  <a:cubicBezTo>
                    <a:pt x="0" y="113"/>
                    <a:pt x="15" y="128"/>
                    <a:pt x="33" y="128"/>
                  </a:cubicBezTo>
                  <a:cubicBezTo>
                    <a:pt x="52" y="128"/>
                    <a:pt x="66" y="113"/>
                    <a:pt x="66" y="95"/>
                  </a:cubicBezTo>
                  <a:cubicBezTo>
                    <a:pt x="66" y="77"/>
                    <a:pt x="52" y="62"/>
                    <a:pt x="33" y="62"/>
                  </a:cubicBezTo>
                  <a:close/>
                  <a:moveTo>
                    <a:pt x="30" y="112"/>
                  </a:moveTo>
                  <a:cubicBezTo>
                    <a:pt x="30" y="112"/>
                    <a:pt x="30" y="112"/>
                    <a:pt x="15" y="98"/>
                  </a:cubicBezTo>
                  <a:cubicBezTo>
                    <a:pt x="15" y="98"/>
                    <a:pt x="15" y="98"/>
                    <a:pt x="20" y="92"/>
                  </a:cubicBezTo>
                  <a:cubicBezTo>
                    <a:pt x="20" y="92"/>
                    <a:pt x="26" y="98"/>
                    <a:pt x="30" y="100"/>
                  </a:cubicBezTo>
                  <a:cubicBezTo>
                    <a:pt x="38" y="92"/>
                    <a:pt x="49" y="81"/>
                    <a:pt x="49" y="81"/>
                  </a:cubicBezTo>
                  <a:cubicBezTo>
                    <a:pt x="55" y="87"/>
                    <a:pt x="55" y="87"/>
                    <a:pt x="55" y="87"/>
                  </a:cubicBezTo>
                  <a:cubicBezTo>
                    <a:pt x="55" y="87"/>
                    <a:pt x="55" y="87"/>
                    <a:pt x="30" y="1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675761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868" t="21840" r="630" b="3411"/>
          <a:stretch/>
        </p:blipFill>
        <p:spPr>
          <a:xfrm>
            <a:off x="-5973" y="0"/>
            <a:ext cx="12442448" cy="6998877"/>
          </a:xfrm>
          <a:prstGeom prst="rect">
            <a:avLst/>
          </a:prstGeom>
        </p:spPr>
      </p:pic>
      <p:sp>
        <p:nvSpPr>
          <p:cNvPr id="4" name="Flowchart: Process 4"/>
          <p:cNvSpPr/>
          <p:nvPr/>
        </p:nvSpPr>
        <p:spPr bwMode="auto">
          <a:xfrm>
            <a:off x="-1" y="3954463"/>
            <a:ext cx="12436475" cy="3040062"/>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4638" y="5047366"/>
            <a:ext cx="11887200" cy="1680460"/>
          </a:xfrm>
        </p:spPr>
        <p:txBody>
          <a:bodyPr/>
          <a:lstStyle/>
          <a:p>
            <a:pPr marL="0" indent="0">
              <a:buNone/>
            </a:pPr>
            <a:r>
              <a:rPr lang="en-US" sz="3600" dirty="0">
                <a:gradFill>
                  <a:gsLst>
                    <a:gs pos="2000">
                      <a:schemeClr val="bg1"/>
                    </a:gs>
                    <a:gs pos="100000">
                      <a:schemeClr val="bg1"/>
                    </a:gs>
                  </a:gsLst>
                  <a:lin ang="5400000" scaled="0"/>
                </a:gradFill>
              </a:rPr>
              <a:t>Microsoft Cognitive Services allows you to focus on your application by easily including these services across platforms through simple REST APIs</a:t>
            </a:r>
          </a:p>
        </p:txBody>
      </p:sp>
      <p:sp>
        <p:nvSpPr>
          <p:cNvPr id="3" name="Title 2"/>
          <p:cNvSpPr>
            <a:spLocks noGrp="1"/>
          </p:cNvSpPr>
          <p:nvPr>
            <p:ph type="title" idx="4294967295"/>
          </p:nvPr>
        </p:nvSpPr>
        <p:spPr>
          <a:xfrm>
            <a:off x="274638" y="4155509"/>
            <a:ext cx="11888787" cy="917575"/>
          </a:xfrm>
        </p:spPr>
        <p:txBody>
          <a:bodyPr/>
          <a:lstStyle/>
          <a:p>
            <a:r>
              <a:rPr lang="en-US" dirty="0">
                <a:gradFill>
                  <a:gsLst>
                    <a:gs pos="1250">
                      <a:schemeClr val="bg1"/>
                    </a:gs>
                    <a:gs pos="100000">
                      <a:schemeClr val="bg1"/>
                    </a:gs>
                  </a:gsLst>
                  <a:lin ang="5400000" scaled="0"/>
                </a:gradFill>
              </a:rPr>
              <a:t>Easy to use</a:t>
            </a:r>
          </a:p>
        </p:txBody>
      </p:sp>
      <p:grpSp>
        <p:nvGrpSpPr>
          <p:cNvPr id="8" name="Group 7"/>
          <p:cNvGrpSpPr/>
          <p:nvPr/>
        </p:nvGrpSpPr>
        <p:grpSpPr>
          <a:xfrm>
            <a:off x="10678815" y="3019425"/>
            <a:ext cx="1362114" cy="769938"/>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1" name="Freeform 18"/>
            <p:cNvSpPr>
              <a:spLocks noChangeAspect="1" noEditPoints="1"/>
            </p:cNvSpPr>
            <p:nvPr/>
          </p:nvSpPr>
          <p:spPr bwMode="auto">
            <a:xfrm>
              <a:off x="11174412" y="3176587"/>
              <a:ext cx="291679" cy="485618"/>
            </a:xfrm>
            <a:custGeom>
              <a:avLst/>
              <a:gdLst>
                <a:gd name="T0" fmla="*/ 208 w 240"/>
                <a:gd name="T1" fmla="*/ 152 h 400"/>
                <a:gd name="T2" fmla="*/ 208 w 240"/>
                <a:gd name="T3" fmla="*/ 208 h 400"/>
                <a:gd name="T4" fmla="*/ 136 w 240"/>
                <a:gd name="T5" fmla="*/ 280 h 400"/>
                <a:gd name="T6" fmla="*/ 136 w 240"/>
                <a:gd name="T7" fmla="*/ 280 h 400"/>
                <a:gd name="T8" fmla="*/ 104 w 240"/>
                <a:gd name="T9" fmla="*/ 280 h 400"/>
                <a:gd name="T10" fmla="*/ 32 w 240"/>
                <a:gd name="T11" fmla="*/ 208 h 400"/>
                <a:gd name="T12" fmla="*/ 32 w 240"/>
                <a:gd name="T13" fmla="*/ 152 h 400"/>
                <a:gd name="T14" fmla="*/ 0 w 240"/>
                <a:gd name="T15" fmla="*/ 152 h 400"/>
                <a:gd name="T16" fmla="*/ 0 w 240"/>
                <a:gd name="T17" fmla="*/ 208 h 400"/>
                <a:gd name="T18" fmla="*/ 104 w 240"/>
                <a:gd name="T19" fmla="*/ 312 h 400"/>
                <a:gd name="T20" fmla="*/ 104 w 240"/>
                <a:gd name="T21" fmla="*/ 368 h 400"/>
                <a:gd name="T22" fmla="*/ 36 w 240"/>
                <a:gd name="T23" fmla="*/ 368 h 400"/>
                <a:gd name="T24" fmla="*/ 36 w 240"/>
                <a:gd name="T25" fmla="*/ 400 h 400"/>
                <a:gd name="T26" fmla="*/ 204 w 240"/>
                <a:gd name="T27" fmla="*/ 400 h 400"/>
                <a:gd name="T28" fmla="*/ 204 w 240"/>
                <a:gd name="T29" fmla="*/ 368 h 400"/>
                <a:gd name="T30" fmla="*/ 136 w 240"/>
                <a:gd name="T31" fmla="*/ 368 h 400"/>
                <a:gd name="T32" fmla="*/ 136 w 240"/>
                <a:gd name="T33" fmla="*/ 312 h 400"/>
                <a:gd name="T34" fmla="*/ 136 w 240"/>
                <a:gd name="T35" fmla="*/ 312 h 400"/>
                <a:gd name="T36" fmla="*/ 240 w 240"/>
                <a:gd name="T37" fmla="*/ 208 h 400"/>
                <a:gd name="T38" fmla="*/ 240 w 240"/>
                <a:gd name="T39" fmla="*/ 152 h 400"/>
                <a:gd name="T40" fmla="*/ 208 w 240"/>
                <a:gd name="T41" fmla="*/ 152 h 400"/>
                <a:gd name="T42" fmla="*/ 104 w 240"/>
                <a:gd name="T43" fmla="*/ 256 h 400"/>
                <a:gd name="T44" fmla="*/ 136 w 240"/>
                <a:gd name="T45" fmla="*/ 256 h 400"/>
                <a:gd name="T46" fmla="*/ 183 w 240"/>
                <a:gd name="T47" fmla="*/ 216 h 400"/>
                <a:gd name="T48" fmla="*/ 136 w 240"/>
                <a:gd name="T49" fmla="*/ 216 h 400"/>
                <a:gd name="T50" fmla="*/ 136 w 240"/>
                <a:gd name="T51" fmla="*/ 200 h 400"/>
                <a:gd name="T52" fmla="*/ 184 w 240"/>
                <a:gd name="T53" fmla="*/ 200 h 400"/>
                <a:gd name="T54" fmla="*/ 184 w 240"/>
                <a:gd name="T55" fmla="*/ 184 h 400"/>
                <a:gd name="T56" fmla="*/ 136 w 240"/>
                <a:gd name="T57" fmla="*/ 184 h 400"/>
                <a:gd name="T58" fmla="*/ 136 w 240"/>
                <a:gd name="T59" fmla="*/ 168 h 400"/>
                <a:gd name="T60" fmla="*/ 184 w 240"/>
                <a:gd name="T61" fmla="*/ 168 h 400"/>
                <a:gd name="T62" fmla="*/ 184 w 240"/>
                <a:gd name="T63" fmla="*/ 152 h 400"/>
                <a:gd name="T64" fmla="*/ 136 w 240"/>
                <a:gd name="T65" fmla="*/ 152 h 400"/>
                <a:gd name="T66" fmla="*/ 136 w 240"/>
                <a:gd name="T67" fmla="*/ 136 h 400"/>
                <a:gd name="T68" fmla="*/ 184 w 240"/>
                <a:gd name="T69" fmla="*/ 136 h 400"/>
                <a:gd name="T70" fmla="*/ 184 w 240"/>
                <a:gd name="T71" fmla="*/ 120 h 400"/>
                <a:gd name="T72" fmla="*/ 136 w 240"/>
                <a:gd name="T73" fmla="*/ 120 h 400"/>
                <a:gd name="T74" fmla="*/ 136 w 240"/>
                <a:gd name="T75" fmla="*/ 104 h 400"/>
                <a:gd name="T76" fmla="*/ 184 w 240"/>
                <a:gd name="T77" fmla="*/ 104 h 400"/>
                <a:gd name="T78" fmla="*/ 184 w 240"/>
                <a:gd name="T79" fmla="*/ 88 h 400"/>
                <a:gd name="T80" fmla="*/ 136 w 240"/>
                <a:gd name="T81" fmla="*/ 88 h 400"/>
                <a:gd name="T82" fmla="*/ 136 w 240"/>
                <a:gd name="T83" fmla="*/ 72 h 400"/>
                <a:gd name="T84" fmla="*/ 184 w 240"/>
                <a:gd name="T85" fmla="*/ 72 h 400"/>
                <a:gd name="T86" fmla="*/ 184 w 240"/>
                <a:gd name="T87" fmla="*/ 56 h 400"/>
                <a:gd name="T88" fmla="*/ 136 w 240"/>
                <a:gd name="T89" fmla="*/ 56 h 400"/>
                <a:gd name="T90" fmla="*/ 136 w 240"/>
                <a:gd name="T91" fmla="*/ 40 h 400"/>
                <a:gd name="T92" fmla="*/ 183 w 240"/>
                <a:gd name="T93" fmla="*/ 40 h 400"/>
                <a:gd name="T94" fmla="*/ 136 w 240"/>
                <a:gd name="T95" fmla="*/ 0 h 400"/>
                <a:gd name="T96" fmla="*/ 104 w 240"/>
                <a:gd name="T97" fmla="*/ 0 h 400"/>
                <a:gd name="T98" fmla="*/ 56 w 240"/>
                <a:gd name="T99" fmla="*/ 48 h 400"/>
                <a:gd name="T100" fmla="*/ 56 w 240"/>
                <a:gd name="T101" fmla="*/ 208 h 400"/>
                <a:gd name="T102" fmla="*/ 104 w 240"/>
                <a:gd name="T103" fmla="*/ 25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400">
                  <a:moveTo>
                    <a:pt x="208" y="152"/>
                  </a:moveTo>
                  <a:cubicBezTo>
                    <a:pt x="208" y="208"/>
                    <a:pt x="208" y="208"/>
                    <a:pt x="208" y="208"/>
                  </a:cubicBezTo>
                  <a:cubicBezTo>
                    <a:pt x="208" y="247"/>
                    <a:pt x="175" y="280"/>
                    <a:pt x="136" y="280"/>
                  </a:cubicBezTo>
                  <a:cubicBezTo>
                    <a:pt x="136" y="280"/>
                    <a:pt x="136" y="280"/>
                    <a:pt x="136" y="280"/>
                  </a:cubicBezTo>
                  <a:cubicBezTo>
                    <a:pt x="104" y="280"/>
                    <a:pt x="104" y="280"/>
                    <a:pt x="104" y="280"/>
                  </a:cubicBezTo>
                  <a:cubicBezTo>
                    <a:pt x="65" y="280"/>
                    <a:pt x="32" y="247"/>
                    <a:pt x="32" y="208"/>
                  </a:cubicBezTo>
                  <a:cubicBezTo>
                    <a:pt x="32" y="152"/>
                    <a:pt x="32" y="152"/>
                    <a:pt x="32" y="152"/>
                  </a:cubicBezTo>
                  <a:cubicBezTo>
                    <a:pt x="0" y="152"/>
                    <a:pt x="0" y="152"/>
                    <a:pt x="0" y="152"/>
                  </a:cubicBezTo>
                  <a:cubicBezTo>
                    <a:pt x="0" y="208"/>
                    <a:pt x="0" y="208"/>
                    <a:pt x="0" y="208"/>
                  </a:cubicBezTo>
                  <a:cubicBezTo>
                    <a:pt x="0" y="264"/>
                    <a:pt x="48" y="312"/>
                    <a:pt x="104" y="312"/>
                  </a:cubicBezTo>
                  <a:cubicBezTo>
                    <a:pt x="104" y="368"/>
                    <a:pt x="104" y="368"/>
                    <a:pt x="104" y="368"/>
                  </a:cubicBezTo>
                  <a:cubicBezTo>
                    <a:pt x="36" y="368"/>
                    <a:pt x="36" y="368"/>
                    <a:pt x="36" y="368"/>
                  </a:cubicBezTo>
                  <a:cubicBezTo>
                    <a:pt x="36" y="400"/>
                    <a:pt x="36" y="400"/>
                    <a:pt x="36" y="400"/>
                  </a:cubicBezTo>
                  <a:cubicBezTo>
                    <a:pt x="204" y="400"/>
                    <a:pt x="204" y="400"/>
                    <a:pt x="204" y="400"/>
                  </a:cubicBezTo>
                  <a:cubicBezTo>
                    <a:pt x="204" y="368"/>
                    <a:pt x="204" y="368"/>
                    <a:pt x="204" y="368"/>
                  </a:cubicBezTo>
                  <a:cubicBezTo>
                    <a:pt x="136" y="368"/>
                    <a:pt x="136" y="368"/>
                    <a:pt x="136" y="368"/>
                  </a:cubicBezTo>
                  <a:cubicBezTo>
                    <a:pt x="136" y="312"/>
                    <a:pt x="136" y="312"/>
                    <a:pt x="136" y="312"/>
                  </a:cubicBezTo>
                  <a:cubicBezTo>
                    <a:pt x="136" y="312"/>
                    <a:pt x="136" y="312"/>
                    <a:pt x="136" y="312"/>
                  </a:cubicBezTo>
                  <a:cubicBezTo>
                    <a:pt x="192" y="312"/>
                    <a:pt x="240" y="264"/>
                    <a:pt x="240" y="208"/>
                  </a:cubicBezTo>
                  <a:cubicBezTo>
                    <a:pt x="240" y="152"/>
                    <a:pt x="240" y="152"/>
                    <a:pt x="240" y="152"/>
                  </a:cubicBezTo>
                  <a:lnTo>
                    <a:pt x="208" y="152"/>
                  </a:lnTo>
                  <a:close/>
                  <a:moveTo>
                    <a:pt x="104" y="256"/>
                  </a:moveTo>
                  <a:cubicBezTo>
                    <a:pt x="136" y="256"/>
                    <a:pt x="136" y="256"/>
                    <a:pt x="136" y="256"/>
                  </a:cubicBezTo>
                  <a:cubicBezTo>
                    <a:pt x="159" y="256"/>
                    <a:pt x="179" y="238"/>
                    <a:pt x="183" y="216"/>
                  </a:cubicBezTo>
                  <a:cubicBezTo>
                    <a:pt x="136" y="216"/>
                    <a:pt x="136" y="216"/>
                    <a:pt x="136" y="216"/>
                  </a:cubicBezTo>
                  <a:cubicBezTo>
                    <a:pt x="136" y="200"/>
                    <a:pt x="136" y="200"/>
                    <a:pt x="136" y="200"/>
                  </a:cubicBezTo>
                  <a:cubicBezTo>
                    <a:pt x="184" y="200"/>
                    <a:pt x="184" y="200"/>
                    <a:pt x="184" y="200"/>
                  </a:cubicBezTo>
                  <a:cubicBezTo>
                    <a:pt x="184" y="184"/>
                    <a:pt x="184" y="184"/>
                    <a:pt x="184" y="184"/>
                  </a:cubicBezTo>
                  <a:cubicBezTo>
                    <a:pt x="136" y="184"/>
                    <a:pt x="136" y="184"/>
                    <a:pt x="136" y="184"/>
                  </a:cubicBezTo>
                  <a:cubicBezTo>
                    <a:pt x="136" y="168"/>
                    <a:pt x="136" y="168"/>
                    <a:pt x="136" y="168"/>
                  </a:cubicBezTo>
                  <a:cubicBezTo>
                    <a:pt x="184" y="168"/>
                    <a:pt x="184" y="168"/>
                    <a:pt x="184" y="168"/>
                  </a:cubicBezTo>
                  <a:cubicBezTo>
                    <a:pt x="184" y="152"/>
                    <a:pt x="184" y="152"/>
                    <a:pt x="184" y="152"/>
                  </a:cubicBezTo>
                  <a:cubicBezTo>
                    <a:pt x="136" y="152"/>
                    <a:pt x="136" y="152"/>
                    <a:pt x="136" y="152"/>
                  </a:cubicBezTo>
                  <a:cubicBezTo>
                    <a:pt x="136" y="136"/>
                    <a:pt x="136" y="136"/>
                    <a:pt x="136" y="136"/>
                  </a:cubicBezTo>
                  <a:cubicBezTo>
                    <a:pt x="184" y="136"/>
                    <a:pt x="184" y="136"/>
                    <a:pt x="184" y="136"/>
                  </a:cubicBezTo>
                  <a:cubicBezTo>
                    <a:pt x="184" y="120"/>
                    <a:pt x="184" y="120"/>
                    <a:pt x="184" y="120"/>
                  </a:cubicBezTo>
                  <a:cubicBezTo>
                    <a:pt x="136" y="120"/>
                    <a:pt x="136" y="120"/>
                    <a:pt x="136" y="120"/>
                  </a:cubicBezTo>
                  <a:cubicBezTo>
                    <a:pt x="136" y="104"/>
                    <a:pt x="136" y="104"/>
                    <a:pt x="136" y="104"/>
                  </a:cubicBezTo>
                  <a:cubicBezTo>
                    <a:pt x="184" y="104"/>
                    <a:pt x="184" y="104"/>
                    <a:pt x="184" y="104"/>
                  </a:cubicBezTo>
                  <a:cubicBezTo>
                    <a:pt x="184" y="88"/>
                    <a:pt x="184" y="88"/>
                    <a:pt x="184" y="88"/>
                  </a:cubicBezTo>
                  <a:cubicBezTo>
                    <a:pt x="136" y="88"/>
                    <a:pt x="136" y="88"/>
                    <a:pt x="136" y="88"/>
                  </a:cubicBezTo>
                  <a:cubicBezTo>
                    <a:pt x="136" y="72"/>
                    <a:pt x="136" y="72"/>
                    <a:pt x="136" y="72"/>
                  </a:cubicBezTo>
                  <a:cubicBezTo>
                    <a:pt x="184" y="72"/>
                    <a:pt x="184" y="72"/>
                    <a:pt x="184" y="72"/>
                  </a:cubicBezTo>
                  <a:cubicBezTo>
                    <a:pt x="184" y="56"/>
                    <a:pt x="184" y="56"/>
                    <a:pt x="184" y="56"/>
                  </a:cubicBezTo>
                  <a:cubicBezTo>
                    <a:pt x="136" y="56"/>
                    <a:pt x="136" y="56"/>
                    <a:pt x="136" y="56"/>
                  </a:cubicBezTo>
                  <a:cubicBezTo>
                    <a:pt x="136" y="40"/>
                    <a:pt x="136" y="40"/>
                    <a:pt x="136" y="40"/>
                  </a:cubicBezTo>
                  <a:cubicBezTo>
                    <a:pt x="183" y="40"/>
                    <a:pt x="183" y="40"/>
                    <a:pt x="183" y="40"/>
                  </a:cubicBezTo>
                  <a:cubicBezTo>
                    <a:pt x="179" y="18"/>
                    <a:pt x="159" y="0"/>
                    <a:pt x="136" y="0"/>
                  </a:cubicBezTo>
                  <a:cubicBezTo>
                    <a:pt x="104" y="0"/>
                    <a:pt x="104" y="0"/>
                    <a:pt x="104" y="0"/>
                  </a:cubicBezTo>
                  <a:cubicBezTo>
                    <a:pt x="78" y="0"/>
                    <a:pt x="56" y="22"/>
                    <a:pt x="56" y="48"/>
                  </a:cubicBezTo>
                  <a:cubicBezTo>
                    <a:pt x="56" y="208"/>
                    <a:pt x="56" y="208"/>
                    <a:pt x="56" y="208"/>
                  </a:cubicBezTo>
                  <a:cubicBezTo>
                    <a:pt x="56" y="234"/>
                    <a:pt x="78" y="256"/>
                    <a:pt x="104" y="2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7" name="Group 6"/>
          <p:cNvGrpSpPr/>
          <p:nvPr/>
        </p:nvGrpSpPr>
        <p:grpSpPr>
          <a:xfrm>
            <a:off x="9437171" y="3019425"/>
            <a:ext cx="1362114" cy="769938"/>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Freeform 6"/>
            <p:cNvSpPr>
              <a:spLocks noChangeAspect="1" noEditPoints="1"/>
            </p:cNvSpPr>
            <p:nvPr/>
          </p:nvSpPr>
          <p:spPr bwMode="auto">
            <a:xfrm>
              <a:off x="9952037" y="3158652"/>
              <a:ext cx="353405" cy="491010"/>
            </a:xfrm>
            <a:custGeom>
              <a:avLst/>
              <a:gdLst>
                <a:gd name="T0" fmla="*/ 45 w 247"/>
                <a:gd name="T1" fmla="*/ 39 h 343"/>
                <a:gd name="T2" fmla="*/ 38 w 247"/>
                <a:gd name="T3" fmla="*/ 43 h 343"/>
                <a:gd name="T4" fmla="*/ 35 w 247"/>
                <a:gd name="T5" fmla="*/ 52 h 343"/>
                <a:gd name="T6" fmla="*/ 37 w 247"/>
                <a:gd name="T7" fmla="*/ 77 h 343"/>
                <a:gd name="T8" fmla="*/ 59 w 247"/>
                <a:gd name="T9" fmla="*/ 172 h 343"/>
                <a:gd name="T10" fmla="*/ 68 w 247"/>
                <a:gd name="T11" fmla="*/ 230 h 343"/>
                <a:gd name="T12" fmla="*/ 69 w 247"/>
                <a:gd name="T13" fmla="*/ 236 h 343"/>
                <a:gd name="T14" fmla="*/ 64 w 247"/>
                <a:gd name="T15" fmla="*/ 233 h 343"/>
                <a:gd name="T16" fmla="*/ 58 w 247"/>
                <a:gd name="T17" fmla="*/ 227 h 343"/>
                <a:gd name="T18" fmla="*/ 53 w 247"/>
                <a:gd name="T19" fmla="*/ 218 h 343"/>
                <a:gd name="T20" fmla="*/ 43 w 247"/>
                <a:gd name="T21" fmla="*/ 201 h 343"/>
                <a:gd name="T22" fmla="*/ 25 w 247"/>
                <a:gd name="T23" fmla="*/ 184 h 343"/>
                <a:gd name="T24" fmla="*/ 5 w 247"/>
                <a:gd name="T25" fmla="*/ 182 h 343"/>
                <a:gd name="T26" fmla="*/ 0 w 247"/>
                <a:gd name="T27" fmla="*/ 190 h 343"/>
                <a:gd name="T28" fmla="*/ 3 w 247"/>
                <a:gd name="T29" fmla="*/ 201 h 343"/>
                <a:gd name="T30" fmla="*/ 16 w 247"/>
                <a:gd name="T31" fmla="*/ 224 h 343"/>
                <a:gd name="T32" fmla="*/ 44 w 247"/>
                <a:gd name="T33" fmla="*/ 278 h 343"/>
                <a:gd name="T34" fmla="*/ 72 w 247"/>
                <a:gd name="T35" fmla="*/ 313 h 343"/>
                <a:gd name="T36" fmla="*/ 122 w 247"/>
                <a:gd name="T37" fmla="*/ 339 h 343"/>
                <a:gd name="T38" fmla="*/ 187 w 247"/>
                <a:gd name="T39" fmla="*/ 341 h 343"/>
                <a:gd name="T40" fmla="*/ 231 w 247"/>
                <a:gd name="T41" fmla="*/ 321 h 343"/>
                <a:gd name="T42" fmla="*/ 210 w 247"/>
                <a:gd name="T43" fmla="*/ 174 h 343"/>
                <a:gd name="T44" fmla="*/ 143 w 247"/>
                <a:gd name="T45" fmla="*/ 162 h 343"/>
                <a:gd name="T46" fmla="*/ 102 w 247"/>
                <a:gd name="T47" fmla="*/ 160 h 343"/>
                <a:gd name="T48" fmla="*/ 100 w 247"/>
                <a:gd name="T49" fmla="*/ 160 h 343"/>
                <a:gd name="T50" fmla="*/ 99 w 247"/>
                <a:gd name="T51" fmla="*/ 159 h 343"/>
                <a:gd name="T52" fmla="*/ 84 w 247"/>
                <a:gd name="T53" fmla="*/ 120 h 343"/>
                <a:gd name="T54" fmla="*/ 65 w 247"/>
                <a:gd name="T55" fmla="*/ 67 h 343"/>
                <a:gd name="T56" fmla="*/ 59 w 247"/>
                <a:gd name="T57" fmla="*/ 45 h 343"/>
                <a:gd name="T58" fmla="*/ 45 w 247"/>
                <a:gd name="T59" fmla="*/ 39 h 343"/>
                <a:gd name="T60" fmla="*/ 4 w 247"/>
                <a:gd name="T61" fmla="*/ 45 h 343"/>
                <a:gd name="T62" fmla="*/ 49 w 247"/>
                <a:gd name="T63" fmla="*/ 0 h 343"/>
                <a:gd name="T64" fmla="*/ 94 w 247"/>
                <a:gd name="T65" fmla="*/ 45 h 343"/>
                <a:gd name="T66" fmla="*/ 78 w 247"/>
                <a:gd name="T67" fmla="*/ 80 h 343"/>
                <a:gd name="T68" fmla="*/ 74 w 247"/>
                <a:gd name="T69" fmla="*/ 66 h 343"/>
                <a:gd name="T70" fmla="*/ 66 w 247"/>
                <a:gd name="T71" fmla="*/ 39 h 343"/>
                <a:gd name="T72" fmla="*/ 44 w 247"/>
                <a:gd name="T73" fmla="*/ 29 h 343"/>
                <a:gd name="T74" fmla="*/ 31 w 247"/>
                <a:gd name="T75" fmla="*/ 36 h 343"/>
                <a:gd name="T76" fmla="*/ 27 w 247"/>
                <a:gd name="T77" fmla="*/ 50 h 343"/>
                <a:gd name="T78" fmla="*/ 29 w 247"/>
                <a:gd name="T79" fmla="*/ 79 h 343"/>
                <a:gd name="T80" fmla="*/ 30 w 247"/>
                <a:gd name="T81" fmla="*/ 86 h 343"/>
                <a:gd name="T82" fmla="*/ 4 w 247"/>
                <a:gd name="T83" fmla="*/ 4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7" h="343">
                  <a:moveTo>
                    <a:pt x="45" y="39"/>
                  </a:moveTo>
                  <a:cubicBezTo>
                    <a:pt x="41" y="39"/>
                    <a:pt x="40" y="40"/>
                    <a:pt x="38" y="43"/>
                  </a:cubicBezTo>
                  <a:cubicBezTo>
                    <a:pt x="36" y="45"/>
                    <a:pt x="35" y="48"/>
                    <a:pt x="35" y="52"/>
                  </a:cubicBezTo>
                  <a:cubicBezTo>
                    <a:pt x="34" y="60"/>
                    <a:pt x="36" y="70"/>
                    <a:pt x="37" y="77"/>
                  </a:cubicBezTo>
                  <a:cubicBezTo>
                    <a:pt x="41" y="109"/>
                    <a:pt x="53" y="140"/>
                    <a:pt x="59" y="172"/>
                  </a:cubicBezTo>
                  <a:cubicBezTo>
                    <a:pt x="63" y="192"/>
                    <a:pt x="64" y="211"/>
                    <a:pt x="68" y="230"/>
                  </a:cubicBezTo>
                  <a:cubicBezTo>
                    <a:pt x="69" y="236"/>
                    <a:pt x="69" y="236"/>
                    <a:pt x="69" y="236"/>
                  </a:cubicBezTo>
                  <a:cubicBezTo>
                    <a:pt x="64" y="233"/>
                    <a:pt x="64" y="233"/>
                    <a:pt x="64" y="233"/>
                  </a:cubicBezTo>
                  <a:cubicBezTo>
                    <a:pt x="61" y="232"/>
                    <a:pt x="60" y="230"/>
                    <a:pt x="58" y="227"/>
                  </a:cubicBezTo>
                  <a:cubicBezTo>
                    <a:pt x="56" y="224"/>
                    <a:pt x="55" y="221"/>
                    <a:pt x="53" y="218"/>
                  </a:cubicBezTo>
                  <a:cubicBezTo>
                    <a:pt x="49" y="212"/>
                    <a:pt x="46" y="205"/>
                    <a:pt x="43" y="201"/>
                  </a:cubicBezTo>
                  <a:cubicBezTo>
                    <a:pt x="37" y="195"/>
                    <a:pt x="31" y="188"/>
                    <a:pt x="25" y="184"/>
                  </a:cubicBezTo>
                  <a:cubicBezTo>
                    <a:pt x="18" y="180"/>
                    <a:pt x="12" y="179"/>
                    <a:pt x="5" y="182"/>
                  </a:cubicBezTo>
                  <a:cubicBezTo>
                    <a:pt x="1" y="185"/>
                    <a:pt x="0" y="188"/>
                    <a:pt x="0" y="190"/>
                  </a:cubicBezTo>
                  <a:cubicBezTo>
                    <a:pt x="0" y="193"/>
                    <a:pt x="2" y="197"/>
                    <a:pt x="3" y="201"/>
                  </a:cubicBezTo>
                  <a:cubicBezTo>
                    <a:pt x="7" y="208"/>
                    <a:pt x="14" y="216"/>
                    <a:pt x="16" y="224"/>
                  </a:cubicBezTo>
                  <a:cubicBezTo>
                    <a:pt x="21" y="245"/>
                    <a:pt x="33" y="260"/>
                    <a:pt x="44" y="278"/>
                  </a:cubicBezTo>
                  <a:cubicBezTo>
                    <a:pt x="53" y="291"/>
                    <a:pt x="59" y="306"/>
                    <a:pt x="72" y="313"/>
                  </a:cubicBezTo>
                  <a:cubicBezTo>
                    <a:pt x="90" y="322"/>
                    <a:pt x="105" y="336"/>
                    <a:pt x="122" y="339"/>
                  </a:cubicBezTo>
                  <a:cubicBezTo>
                    <a:pt x="143" y="342"/>
                    <a:pt x="166" y="343"/>
                    <a:pt x="187" y="341"/>
                  </a:cubicBezTo>
                  <a:cubicBezTo>
                    <a:pt x="207" y="338"/>
                    <a:pt x="223" y="331"/>
                    <a:pt x="231" y="321"/>
                  </a:cubicBezTo>
                  <a:cubicBezTo>
                    <a:pt x="247" y="254"/>
                    <a:pt x="237" y="210"/>
                    <a:pt x="210" y="174"/>
                  </a:cubicBezTo>
                  <a:cubicBezTo>
                    <a:pt x="192" y="168"/>
                    <a:pt x="165" y="164"/>
                    <a:pt x="143" y="162"/>
                  </a:cubicBezTo>
                  <a:cubicBezTo>
                    <a:pt x="120" y="161"/>
                    <a:pt x="102" y="160"/>
                    <a:pt x="102" y="160"/>
                  </a:cubicBezTo>
                  <a:cubicBezTo>
                    <a:pt x="100" y="160"/>
                    <a:pt x="100" y="160"/>
                    <a:pt x="100" y="160"/>
                  </a:cubicBezTo>
                  <a:cubicBezTo>
                    <a:pt x="99" y="159"/>
                    <a:pt x="99" y="159"/>
                    <a:pt x="99" y="159"/>
                  </a:cubicBezTo>
                  <a:cubicBezTo>
                    <a:pt x="99" y="159"/>
                    <a:pt x="92" y="141"/>
                    <a:pt x="84" y="120"/>
                  </a:cubicBezTo>
                  <a:cubicBezTo>
                    <a:pt x="76" y="100"/>
                    <a:pt x="67" y="77"/>
                    <a:pt x="65" y="67"/>
                  </a:cubicBezTo>
                  <a:cubicBezTo>
                    <a:pt x="64" y="58"/>
                    <a:pt x="62" y="50"/>
                    <a:pt x="59" y="45"/>
                  </a:cubicBezTo>
                  <a:cubicBezTo>
                    <a:pt x="56" y="41"/>
                    <a:pt x="53" y="38"/>
                    <a:pt x="45" y="39"/>
                  </a:cubicBezTo>
                  <a:close/>
                  <a:moveTo>
                    <a:pt x="4" y="45"/>
                  </a:moveTo>
                  <a:cubicBezTo>
                    <a:pt x="4" y="20"/>
                    <a:pt x="24" y="0"/>
                    <a:pt x="49" y="0"/>
                  </a:cubicBezTo>
                  <a:cubicBezTo>
                    <a:pt x="74" y="0"/>
                    <a:pt x="94" y="20"/>
                    <a:pt x="94" y="45"/>
                  </a:cubicBezTo>
                  <a:cubicBezTo>
                    <a:pt x="94" y="59"/>
                    <a:pt x="88" y="72"/>
                    <a:pt x="78" y="80"/>
                  </a:cubicBezTo>
                  <a:cubicBezTo>
                    <a:pt x="76" y="74"/>
                    <a:pt x="74" y="69"/>
                    <a:pt x="74" y="66"/>
                  </a:cubicBezTo>
                  <a:cubicBezTo>
                    <a:pt x="71" y="54"/>
                    <a:pt x="69" y="45"/>
                    <a:pt x="66" y="39"/>
                  </a:cubicBezTo>
                  <a:cubicBezTo>
                    <a:pt x="61" y="31"/>
                    <a:pt x="54" y="28"/>
                    <a:pt x="44" y="29"/>
                  </a:cubicBezTo>
                  <a:cubicBezTo>
                    <a:pt x="39" y="29"/>
                    <a:pt x="35" y="32"/>
                    <a:pt x="31" y="36"/>
                  </a:cubicBezTo>
                  <a:cubicBezTo>
                    <a:pt x="29" y="39"/>
                    <a:pt x="28" y="44"/>
                    <a:pt x="27" y="50"/>
                  </a:cubicBezTo>
                  <a:cubicBezTo>
                    <a:pt x="26" y="60"/>
                    <a:pt x="28" y="71"/>
                    <a:pt x="29" y="79"/>
                  </a:cubicBezTo>
                  <a:cubicBezTo>
                    <a:pt x="29" y="81"/>
                    <a:pt x="30" y="84"/>
                    <a:pt x="30" y="86"/>
                  </a:cubicBezTo>
                  <a:cubicBezTo>
                    <a:pt x="15" y="79"/>
                    <a:pt x="4" y="63"/>
                    <a:pt x="4" y="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8199437" y="3019425"/>
            <a:ext cx="1362114" cy="769938"/>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4" name="Freeform 65"/>
            <p:cNvSpPr>
              <a:spLocks noEditPoints="1"/>
            </p:cNvSpPr>
            <p:nvPr/>
          </p:nvSpPr>
          <p:spPr bwMode="auto">
            <a:xfrm>
              <a:off x="8664257" y="3161982"/>
              <a:ext cx="420510" cy="481937"/>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spTree>
    <p:extLst>
      <p:ext uri="{BB962C8B-B14F-4D97-AF65-F5344CB8AC3E}">
        <p14:creationId xmlns:p14="http://schemas.microsoft.com/office/powerpoint/2010/main" val="434180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1BB892BA-1BEF-4F90-996E-46A05CEF1994}"/>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Harry Shum;Ryan Galgon;Yu-Ting Kuo</External_x0020_Speaker>
    <Session_x0020_Code xmlns="12a172fe-0250-434a-85cf-03b10810c5e5">2-613</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12a172fe-0250-434a-85cf-03b10810c5e5"/>
    <ds:schemaRef ds:uri="http://schemas.microsoft.com/sharepoint/v3"/>
    <ds:schemaRef ds:uri="http://purl.org/dc/term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Build_2015_Template_v03</Template>
  <TotalTime>294</TotalTime>
  <Words>2350</Words>
  <Application>Microsoft Office PowerPoint</Application>
  <PresentationFormat>Custom</PresentationFormat>
  <Paragraphs>609</Paragraphs>
  <Slides>42</Slides>
  <Notes>37</Notes>
  <HiddenSlides>0</HiddenSlides>
  <MMClips>1</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42</vt:i4>
      </vt:variant>
    </vt:vector>
  </HeadingPairs>
  <TitlesOfParts>
    <vt:vector size="58" baseType="lpstr">
      <vt:lpstr>Adobe Heiti Std R</vt:lpstr>
      <vt:lpstr>ＭＳ Ｐゴシック</vt:lpstr>
      <vt:lpstr>宋体</vt:lpstr>
      <vt:lpstr>Arial</vt:lpstr>
      <vt:lpstr>Avenir LT Pro 45 Book</vt:lpstr>
      <vt:lpstr>Calibri</vt:lpstr>
      <vt:lpstr>Consolas</vt:lpstr>
      <vt:lpstr>Segoe UI</vt:lpstr>
      <vt:lpstr>Segoe UI Light</vt:lpstr>
      <vt:lpstr>Segoe UI Semibold</vt:lpstr>
      <vt:lpstr>Segoe UI Semilight</vt:lpstr>
      <vt:lpstr>Times New Roman</vt:lpstr>
      <vt:lpstr>5-30629_Build_Template_WHITE</vt:lpstr>
      <vt:lpstr>5-30629_Build_Template_DARK BLUE</vt:lpstr>
      <vt:lpstr>1_5-30629_Build_Template_WHITE</vt:lpstr>
      <vt:lpstr>2_5-30629_Build_Template_WHITE</vt:lpstr>
      <vt:lpstr>Face and Voice Recognition </vt:lpstr>
      <vt:lpstr>PowerPoint Presentation</vt:lpstr>
      <vt:lpstr>Why Microsoft  Cognitive Services ?</vt:lpstr>
      <vt:lpstr>Understand the data around your application</vt:lpstr>
      <vt:lpstr>Microsoft Cognitive Services</vt:lpstr>
      <vt:lpstr>Cognitive Services</vt:lpstr>
      <vt:lpstr>Cognitive Services</vt:lpstr>
      <vt:lpstr>Powerful models</vt:lpstr>
      <vt:lpstr>Easy to use</vt:lpstr>
      <vt:lpstr>Easily include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Voice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Cognitive Services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Maps and Location Across Phone, Tablet, and PC in Your Windows Apps</dc:title>
  <dc:subject>Build 2015</dc:subject>
  <dc:creator>Kate Kuzel (Silver Fox)</dc:creator>
  <cp:keywords>Build 2015</cp:keywords>
  <dc:description>Template: Mitchell Derrey, Silver Fox Productions
Formatting: 
Audience Type:</dc:description>
  <cp:lastModifiedBy>Daniel Egan</cp:lastModifiedBy>
  <cp:revision>26</cp:revision>
  <dcterms:created xsi:type="dcterms:W3CDTF">2015-04-28T17:50:33Z</dcterms:created>
  <dcterms:modified xsi:type="dcterms:W3CDTF">2016-07-31T18:52:03Z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